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56" r:id="rId2"/>
    <p:sldId id="257" r:id="rId3"/>
    <p:sldId id="274" r:id="rId4"/>
    <p:sldId id="275" r:id="rId5"/>
    <p:sldId id="284" r:id="rId6"/>
    <p:sldId id="276" r:id="rId7"/>
    <p:sldId id="277" r:id="rId8"/>
    <p:sldId id="278" r:id="rId9"/>
    <p:sldId id="279" r:id="rId10"/>
    <p:sldId id="280" r:id="rId11"/>
    <p:sldId id="281" r:id="rId12"/>
    <p:sldId id="282" r:id="rId13"/>
    <p:sldId id="283"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007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197" autoAdjust="0"/>
    <p:restoredTop sz="85810" autoAdjust="0"/>
  </p:normalViewPr>
  <p:slideViewPr>
    <p:cSldViewPr>
      <p:cViewPr>
        <p:scale>
          <a:sx n="60" d="100"/>
          <a:sy n="60" d="100"/>
        </p:scale>
        <p:origin x="-264" y="-15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5B7D71-7E53-4B7F-82BE-4CBC6F36F65F}" type="datetimeFigureOut">
              <a:rPr lang="en-US" smtClean="0"/>
              <a:pPr/>
              <a:t>2/2/2012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B7C93-02A2-4E20-8CF4-9B86DD40049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1FA6C173-0A7E-4017-A94B-D239F46B407E}" type="slidenum">
              <a:rPr lang="en-US"/>
              <a:pPr/>
              <a:t>3</a:t>
            </a:fld>
            <a:endParaRPr lang="en-US" dirty="0"/>
          </a:p>
        </p:txBody>
      </p:sp>
      <p:sp>
        <p:nvSpPr>
          <p:cNvPr id="39939" name="Rectangle 2"/>
          <p:cNvSpPr>
            <a:spLocks noGrp="1" noRot="1" noChangeAspect="1" noChangeArrowheads="1" noTextEdit="1"/>
          </p:cNvSpPr>
          <p:nvPr>
            <p:ph type="sldImg"/>
          </p:nvPr>
        </p:nvSpPr>
        <p:spPr>
          <a:ln w="12700" cap="flat"/>
        </p:spPr>
      </p:sp>
      <p:sp>
        <p:nvSpPr>
          <p:cNvPr id="39940" name="Rectangle 3"/>
          <p:cNvSpPr>
            <a:spLocks noGrp="1" noChangeArrowheads="1"/>
          </p:cNvSpPr>
          <p:nvPr>
            <p:ph type="body" idx="1"/>
          </p:nvPr>
        </p:nvSpPr>
        <p:spPr>
          <a:noFill/>
          <a:ln/>
        </p:spPr>
        <p:txBody>
          <a:bodyPr lIns="92075" tIns="46038" rIns="92075" bIns="46038"/>
          <a:lstStyle/>
          <a:p>
            <a:endParaRPr lang="en-GB"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F2C28EE7-27C5-4290-8D8F-A35D64563226}" type="slidenum">
              <a:rPr lang="en-US"/>
              <a:pPr/>
              <a:t>4</a:t>
            </a:fld>
            <a:endParaRPr lang="en-US" dirty="0"/>
          </a:p>
        </p:txBody>
      </p:sp>
      <p:sp>
        <p:nvSpPr>
          <p:cNvPr id="40963" name="Rectangle 2"/>
          <p:cNvSpPr>
            <a:spLocks noGrp="1" noRot="1" noChangeAspect="1" noChangeArrowheads="1" noTextEdit="1"/>
          </p:cNvSpPr>
          <p:nvPr>
            <p:ph type="sldImg"/>
          </p:nvPr>
        </p:nvSpPr>
        <p:spPr>
          <a:ln w="12700" cap="flat"/>
        </p:spPr>
      </p:sp>
      <p:sp>
        <p:nvSpPr>
          <p:cNvPr id="40964" name="Rectangle 3"/>
          <p:cNvSpPr>
            <a:spLocks noGrp="1" noChangeArrowheads="1"/>
          </p:cNvSpPr>
          <p:nvPr>
            <p:ph type="body" idx="1"/>
          </p:nvPr>
        </p:nvSpPr>
        <p:spPr>
          <a:xfrm>
            <a:off x="914400" y="4343400"/>
            <a:ext cx="5181600" cy="4114800"/>
          </a:xfrm>
          <a:noFill/>
          <a:ln/>
        </p:spPr>
        <p:txBody>
          <a:bodyPr lIns="92075" tIns="46038" rIns="92075" bIns="46038"/>
          <a:lstStyle/>
          <a:p>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4C58AA4F-0AF3-41BA-A16E-229D408D6D03}" type="slidenum">
              <a:rPr lang="en-US"/>
              <a:pPr/>
              <a:t>7</a:t>
            </a:fld>
            <a:endParaRPr lang="en-US" dirty="0"/>
          </a:p>
        </p:txBody>
      </p:sp>
      <p:sp>
        <p:nvSpPr>
          <p:cNvPr id="41987" name="Rectangle 2"/>
          <p:cNvSpPr>
            <a:spLocks noGrp="1" noRot="1" noChangeAspect="1" noChangeArrowheads="1" noTextEdit="1"/>
          </p:cNvSpPr>
          <p:nvPr>
            <p:ph type="sldImg"/>
          </p:nvPr>
        </p:nvSpPr>
        <p:spPr>
          <a:ln w="12700" cap="flat"/>
        </p:spPr>
      </p:sp>
      <p:sp>
        <p:nvSpPr>
          <p:cNvPr id="41988" name="Rectangle 3"/>
          <p:cNvSpPr>
            <a:spLocks noGrp="1" noChangeArrowheads="1"/>
          </p:cNvSpPr>
          <p:nvPr>
            <p:ph type="body" idx="1"/>
          </p:nvPr>
        </p:nvSpPr>
        <p:spPr>
          <a:noFill/>
          <a:ln/>
        </p:spPr>
        <p:txBody>
          <a:bodyPr lIns="92075" tIns="46038" rIns="92075" bIns="46038"/>
          <a:lstStyle/>
          <a:p>
            <a:pPr algn="ctr"/>
            <a:endParaRPr lang="fr-FR" noProof="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7C49234A-4E5D-4916-B992-5E036A04C81C}" type="slidenum">
              <a:rPr lang="en-US"/>
              <a:pPr/>
              <a:t>8</a:t>
            </a:fld>
            <a:endParaRPr lang="en-US" dirty="0"/>
          </a:p>
        </p:txBody>
      </p:sp>
      <p:sp>
        <p:nvSpPr>
          <p:cNvPr id="45059" name="Rectangle 2"/>
          <p:cNvSpPr>
            <a:spLocks noGrp="1" noRot="1" noChangeAspect="1" noChangeArrowheads="1" noTextEdit="1"/>
          </p:cNvSpPr>
          <p:nvPr>
            <p:ph type="sldImg"/>
          </p:nvPr>
        </p:nvSpPr>
        <p:spPr>
          <a:ln w="12700" cap="flat"/>
        </p:spPr>
      </p:sp>
      <p:sp>
        <p:nvSpPr>
          <p:cNvPr id="45060" name="Rectangle 3"/>
          <p:cNvSpPr>
            <a:spLocks noGrp="1" noChangeArrowheads="1"/>
          </p:cNvSpPr>
          <p:nvPr>
            <p:ph type="body" idx="1"/>
          </p:nvPr>
        </p:nvSpPr>
        <p:spPr>
          <a:xfrm>
            <a:off x="914400" y="4267200"/>
            <a:ext cx="5029200" cy="4114800"/>
          </a:xfrm>
          <a:noFill/>
          <a:ln/>
        </p:spPr>
        <p:txBody>
          <a:bodyPr lIns="92075" tIns="46038" rIns="92075" bIns="46038"/>
          <a:lstStyle/>
          <a:p>
            <a:endParaRPr lang="en-GB"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16" name="Slide Number Placeholder 15"/>
          <p:cNvSpPr>
            <a:spLocks noGrp="1"/>
          </p:cNvSpPr>
          <p:nvPr>
            <p:ph type="sldNum" sz="quarter" idx="11"/>
          </p:nvPr>
        </p:nvSpPr>
        <p:spPr/>
        <p:txBody>
          <a:bodyPr/>
          <a:lstStyle/>
          <a:p>
            <a:fld id="{4AAD5B87-A928-4A1C-9054-C2F1C2C93D68}"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9151F69-07DB-4CFA-997B-AAFE816683E9}" type="datetimeFigureOut">
              <a:rPr lang="en-US" smtClean="0"/>
              <a:pPr/>
              <a:t>2/2/2012</a:t>
            </a:fld>
            <a:endParaRPr lang="en-US" dirty="0"/>
          </a:p>
        </p:txBody>
      </p:sp>
      <p:sp>
        <p:nvSpPr>
          <p:cNvPr id="15" name="Slide Number Placeholder 14"/>
          <p:cNvSpPr>
            <a:spLocks noGrp="1"/>
          </p:cNvSpPr>
          <p:nvPr>
            <p:ph type="sldNum" sz="quarter" idx="15"/>
          </p:nvPr>
        </p:nvSpPr>
        <p:spPr/>
        <p:txBody>
          <a:bodyPr/>
          <a:lstStyle>
            <a:lvl1pPr algn="ctr">
              <a:defRPr/>
            </a:lvl1pPr>
          </a:lstStyle>
          <a:p>
            <a:fld id="{4AAD5B87-A928-4A1C-9054-C2F1C2C93D68}"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AAD5B87-A928-4A1C-9054-C2F1C2C93D68}"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9151F69-07DB-4CFA-997B-AAFE816683E9}" type="datetimeFigureOut">
              <a:rPr lang="en-US" smtClean="0"/>
              <a:pPr/>
              <a:t>2/2/2012</a:t>
            </a:fld>
            <a:endParaRPr lang="en-US" dirty="0"/>
          </a:p>
        </p:txBody>
      </p:sp>
      <p:sp>
        <p:nvSpPr>
          <p:cNvPr id="9" name="Slide Number Placeholder 8"/>
          <p:cNvSpPr>
            <a:spLocks noGrp="1"/>
          </p:cNvSpPr>
          <p:nvPr>
            <p:ph type="sldNum" sz="quarter" idx="15"/>
          </p:nvPr>
        </p:nvSpPr>
        <p:spPr/>
        <p:txBody>
          <a:bodyPr/>
          <a:lstStyle/>
          <a:p>
            <a:fld id="{4AAD5B87-A928-4A1C-9054-C2F1C2C93D68}"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9" name="Slide Number Placeholder 8"/>
          <p:cNvSpPr>
            <a:spLocks noGrp="1"/>
          </p:cNvSpPr>
          <p:nvPr>
            <p:ph type="sldNum" sz="quarter" idx="11"/>
          </p:nvPr>
        </p:nvSpPr>
        <p:spPr/>
        <p:txBody>
          <a:bodyPr/>
          <a:lstStyle/>
          <a:p>
            <a:fld id="{4AAD5B87-A928-4A1C-9054-C2F1C2C93D68}"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9151F69-07DB-4CFA-997B-AAFE816683E9}" type="datetimeFigureOut">
              <a:rPr lang="en-US" smtClean="0"/>
              <a:pPr/>
              <a:t>2/2/2012</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AAD5B87-A928-4A1C-9054-C2F1C2C93D68}"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5.wmf"/><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00200"/>
            <a:ext cx="8305800" cy="1981200"/>
          </a:xfrm>
        </p:spPr>
        <p:txBody>
          <a:bodyPr/>
          <a:lstStyle/>
          <a:p>
            <a:r>
              <a:rPr lang="fr-FR" sz="4400" b="1" dirty="0" smtClean="0">
                <a:solidFill>
                  <a:schemeClr val="accent2">
                    <a:lumMod val="75000"/>
                  </a:schemeClr>
                </a:solidFill>
              </a:rPr>
              <a:t>Atelier De Formation Sur Les Caractéristiques Essentielles De La Planification et La Gestion Intégrée Des Zones Côtières (GIZC)</a:t>
            </a:r>
            <a:endParaRPr lang="en-US" sz="4400" dirty="0">
              <a:solidFill>
                <a:schemeClr val="accent2">
                  <a:lumMod val="75000"/>
                </a:schemeClr>
              </a:solidFill>
            </a:endParaRPr>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28600" y="152400"/>
            <a:ext cx="8915400" cy="1219200"/>
          </a:xfrm>
          <a:prstGeom prst="rect">
            <a:avLst/>
          </a:prstGeom>
          <a:noFill/>
        </p:spPr>
        <p:txBody>
          <a:bodyPr lIns="92075" tIns="46038" rIns="92075" bIns="46038"/>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SIG &amp;</a:t>
            </a:r>
            <a:r>
              <a:rPr kumimoji="0" lang="en-GB" sz="4200" b="1" i="0" u="none" strike="noStrike" kern="1200" cap="none" spc="-100" normalizeH="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 GIZC</a:t>
            </a:r>
            <a:endParaRPr kumimoji="0" lang="en-GB" sz="4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endParaRPr>
          </a:p>
        </p:txBody>
      </p:sp>
      <p:sp>
        <p:nvSpPr>
          <p:cNvPr id="3" name="Rectangle 3"/>
          <p:cNvSpPr txBox="1">
            <a:spLocks noChangeArrowheads="1"/>
          </p:cNvSpPr>
          <p:nvPr/>
        </p:nvSpPr>
        <p:spPr>
          <a:xfrm>
            <a:off x="228600" y="990600"/>
            <a:ext cx="8686800" cy="4572000"/>
          </a:xfrm>
          <a:prstGeom prst="rect">
            <a:avLst/>
          </a:prstGeom>
          <a:noFill/>
        </p:spPr>
        <p:txBody>
          <a:bodyPr lIns="92075" tIns="46038" rIns="92075" bIns="46038"/>
          <a:lstStyle/>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lang="fr-FR" sz="2200" dirty="0" smtClean="0">
                <a:solidFill>
                  <a:schemeClr val="bg1">
                    <a:lumMod val="95000"/>
                    <a:lumOff val="5000"/>
                  </a:schemeClr>
                </a:solidFill>
              </a:rPr>
              <a:t>SIG incorpore d</a:t>
            </a:r>
            <a:r>
              <a:rPr kumimoji="0" lang="fr-FR" sz="2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es données provenant de différentes sources .</a:t>
            </a:r>
          </a:p>
          <a:p>
            <a:pPr marL="457200" marR="0" lvl="0" indent="-457200" algn="l" defTabSz="914400" rtl="0" eaLnBrk="1" fontAlgn="auto" latinLnBrk="0" hangingPunct="1">
              <a:lnSpc>
                <a:spcPct val="100000"/>
              </a:lnSpc>
              <a:spcBef>
                <a:spcPts val="600"/>
              </a:spcBef>
              <a:spcAft>
                <a:spcPts val="0"/>
              </a:spcAft>
              <a:buClr>
                <a:schemeClr val="accent2"/>
              </a:buClr>
              <a:buSzPct val="85000"/>
              <a:tabLst/>
              <a:defRPr/>
            </a:pPr>
            <a:r>
              <a:rPr lang="fr-FR" sz="2200" dirty="0" smtClean="0">
                <a:solidFill>
                  <a:schemeClr val="bg1">
                    <a:lumMod val="95000"/>
                    <a:lumOff val="5000"/>
                  </a:schemeClr>
                </a:solidFill>
              </a:rPr>
              <a:t>	</a:t>
            </a:r>
            <a:r>
              <a:rPr kumimoji="0" lang="fr-FR" sz="2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Ex : des informations sociales sont superposées sur la carte des niveaux de ressources appauvris.</a:t>
            </a:r>
          </a:p>
          <a:p>
            <a:pPr marL="457200" marR="0" lvl="0" indent="-457200" algn="l" defTabSz="914400" rtl="0" eaLnBrk="1" fontAlgn="auto" latinLnBrk="0" hangingPunct="1">
              <a:lnSpc>
                <a:spcPct val="100000"/>
              </a:lnSpc>
              <a:spcBef>
                <a:spcPts val="600"/>
              </a:spcBef>
              <a:spcAft>
                <a:spcPts val="0"/>
              </a:spcAft>
              <a:buClr>
                <a:schemeClr val="accent2"/>
              </a:buClr>
              <a:buSzPct val="85000"/>
              <a:tabLst/>
              <a:defRPr/>
            </a:pPr>
            <a:endParaRPr kumimoji="0" lang="fr-FR" sz="2200" b="0" i="0" u="none" strike="noStrike" kern="1200" cap="none" spc="0" normalizeH="0" noProof="0" dirty="0" smtClean="0">
              <a:ln>
                <a:noFill/>
              </a:ln>
              <a:solidFill>
                <a:schemeClr val="bg1">
                  <a:lumMod val="95000"/>
                  <a:lumOff val="5000"/>
                </a:schemeClr>
              </a:solidFill>
              <a:effectLst/>
              <a:uLnTx/>
              <a:uFillTx/>
              <a:latin typeface="+mn-lt"/>
              <a:ea typeface="+mn-ea"/>
              <a:cs typeface="+mn-cs"/>
            </a:endParaRP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kumimoji="0" lang="fr-FR" sz="2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Les échanges de données sont améliorées.</a:t>
            </a: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endParaRPr lang="fr-FR" sz="2200" baseline="0" dirty="0" smtClean="0">
              <a:solidFill>
                <a:schemeClr val="bg1">
                  <a:lumMod val="95000"/>
                  <a:lumOff val="5000"/>
                </a:schemeClr>
              </a:solidFill>
            </a:endParaRPr>
          </a:p>
          <a:p>
            <a:pPr marL="457200" lvl="0" indent="-457200">
              <a:spcBef>
                <a:spcPts val="600"/>
              </a:spcBef>
              <a:buClr>
                <a:schemeClr val="accent2"/>
              </a:buClr>
              <a:buSzPct val="85000"/>
              <a:buFont typeface="Wingdings 2"/>
              <a:buChar char=""/>
              <a:defRPr/>
            </a:pPr>
            <a:r>
              <a:rPr lang="fr-FR" sz="2200" dirty="0" smtClean="0">
                <a:solidFill>
                  <a:schemeClr val="bg1">
                    <a:lumMod val="95000"/>
                    <a:lumOff val="5000"/>
                  </a:schemeClr>
                </a:solidFill>
              </a:rPr>
              <a:t>L’ analyse et la présentation des données sont facilement effectuée.</a:t>
            </a: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endParaRPr kumimoji="0" lang="fr-FR" sz="2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lang="fr-FR" sz="2200" dirty="0" smtClean="0">
                <a:solidFill>
                  <a:schemeClr val="bg1">
                    <a:lumMod val="95000"/>
                    <a:lumOff val="5000"/>
                  </a:schemeClr>
                </a:solidFill>
              </a:rPr>
              <a:t>La modélisation, l'essai et la comparaison de différents scénarios sont possibles.</a:t>
            </a: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endParaRPr kumimoji="0" lang="fr-FR" sz="2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457200" lvl="0" indent="-457200">
              <a:spcBef>
                <a:spcPts val="600"/>
              </a:spcBef>
              <a:buClr>
                <a:schemeClr val="accent2"/>
              </a:buClr>
              <a:buSzPct val="85000"/>
              <a:buFont typeface="Wingdings 2"/>
              <a:buChar char=""/>
              <a:defRPr/>
            </a:pPr>
            <a:r>
              <a:rPr lang="fr-FR" sz="2200" dirty="0" smtClean="0">
                <a:solidFill>
                  <a:schemeClr val="bg1">
                    <a:lumMod val="95000"/>
                    <a:lumOff val="5000"/>
                  </a:schemeClr>
                </a:solidFill>
              </a:rPr>
              <a:t>Une grande quantité de donn</a:t>
            </a:r>
            <a:r>
              <a:rPr lang="fr-FR" sz="2200" dirty="0" smtClean="0">
                <a:solidFill>
                  <a:schemeClr val="bg1">
                    <a:lumMod val="95000"/>
                    <a:lumOff val="5000"/>
                  </a:schemeClr>
                </a:solidFill>
                <a:latin typeface="Cambria"/>
              </a:rPr>
              <a:t>é</a:t>
            </a:r>
            <a:r>
              <a:rPr lang="fr-FR" sz="2200" dirty="0" smtClean="0">
                <a:solidFill>
                  <a:schemeClr val="bg1">
                    <a:lumMod val="95000"/>
                    <a:lumOff val="5000"/>
                  </a:schemeClr>
                </a:solidFill>
              </a:rPr>
              <a:t>es  peut être rapidement mis à jour.</a:t>
            </a: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endParaRPr kumimoji="0" lang="fr-FR" sz="2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r>
              <a:rPr lang="fr-FR" sz="2200" dirty="0" smtClean="0">
                <a:solidFill>
                  <a:schemeClr val="bg1">
                    <a:lumMod val="95000"/>
                    <a:lumOff val="5000"/>
                  </a:schemeClr>
                </a:solidFill>
              </a:rPr>
              <a:t>La manipulation/le stockage de grande volume de données.</a:t>
            </a:r>
            <a:endParaRPr kumimoji="0" lang="fr-FR" sz="2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28600" y="304800"/>
            <a:ext cx="8610600" cy="1219200"/>
          </a:xfrm>
          <a:prstGeom prst="rect">
            <a:avLst/>
          </a:prstGeom>
          <a:noFill/>
        </p:spPr>
        <p:txBody>
          <a:bodyPr lIns="92075" tIns="46038" rIns="92075" bIns="46038"/>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LA</a:t>
            </a:r>
            <a:r>
              <a:rPr kumimoji="0" lang="en-GB" sz="4200" b="1" i="0" u="none" strike="noStrike" kern="1200" cap="none" spc="-100" normalizeH="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 </a:t>
            </a:r>
            <a:r>
              <a:rPr kumimoji="0" lang="fr-FR" sz="4200" b="1" i="0" u="none" strike="noStrike" kern="1200" cap="none" spc="-100" normalizeH="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TÉLÉDETECTION</a:t>
            </a:r>
            <a:r>
              <a:rPr kumimoji="0" lang="fr-FR" sz="2800" b="1" i="0" u="none" strike="noStrike" kern="1200" cap="none" spc="-100" normalizeH="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 </a:t>
            </a:r>
            <a:r>
              <a:rPr kumimoji="0" lang="fr-FR" sz="3200" b="1" i="0" u="none" strike="noStrike" kern="1200" cap="none" spc="-100" normalizeH="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a:t>
            </a:r>
            <a:r>
              <a:rPr kumimoji="0" lang="fr-FR" sz="3200" b="1" i="0" u="none" strike="noStrike" kern="1200" cap="none" spc="-100" normalizeH="0" dirty="0" err="1"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Remote</a:t>
            </a:r>
            <a:r>
              <a:rPr kumimoji="0" lang="fr-FR" sz="3200" b="1" i="0" u="none" strike="noStrike" kern="1200" cap="none" spc="-100" normalizeH="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 </a:t>
            </a:r>
            <a:r>
              <a:rPr kumimoji="0" lang="fr-FR" sz="3200" b="1" i="0" u="none" strike="noStrike" kern="1200" cap="none" spc="-100" normalizeH="0" dirty="0" err="1"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Sensing</a:t>
            </a:r>
            <a:r>
              <a:rPr kumimoji="0" lang="fr-FR" sz="3200" b="1" i="0" u="none" strike="noStrike" kern="1200" cap="none" spc="-100" normalizeH="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a:t>
            </a:r>
            <a:endParaRPr kumimoji="0" lang="fr-FR" sz="4400" b="1" i="0" u="none" strike="noStrike" kern="1200" cap="none" spc="-100" normalizeH="0" baseline="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endParaRPr>
          </a:p>
        </p:txBody>
      </p:sp>
      <p:sp>
        <p:nvSpPr>
          <p:cNvPr id="3" name="Rectangle 3"/>
          <p:cNvSpPr txBox="1">
            <a:spLocks noChangeArrowheads="1"/>
          </p:cNvSpPr>
          <p:nvPr/>
        </p:nvSpPr>
        <p:spPr>
          <a:xfrm>
            <a:off x="228600" y="1143000"/>
            <a:ext cx="8686800" cy="4572000"/>
          </a:xfrm>
          <a:prstGeom prst="rect">
            <a:avLst/>
          </a:prstGeom>
          <a:noFill/>
        </p:spPr>
        <p:txBody>
          <a:bodyPr lIns="92075" tIns="46038" rIns="92075" bIns="46038"/>
          <a:lstStyle/>
          <a:p>
            <a:pPr marL="457200" marR="0" lvl="0" indent="-457200" algn="l" defTabSz="914400" rtl="0" eaLnBrk="1" fontAlgn="auto" latinLnBrk="0" hangingPunct="1">
              <a:lnSpc>
                <a:spcPct val="100000"/>
              </a:lnSpc>
              <a:spcBef>
                <a:spcPts val="600"/>
              </a:spcBef>
              <a:spcAft>
                <a:spcPts val="0"/>
              </a:spcAft>
              <a:buClr>
                <a:schemeClr val="accent2"/>
              </a:buClr>
              <a:buSzPct val="85000"/>
              <a:buFont typeface="Wingdings 2"/>
              <a:buChar char=""/>
              <a:tabLst/>
              <a:defRPr/>
            </a:pPr>
            <a:endParaRPr kumimoji="0" lang="en-GB" sz="23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457200" marR="0" lvl="0" indent="-457200" algn="ctr" defTabSz="914400" rtl="0" eaLnBrk="1" fontAlgn="auto" latinLnBrk="0" hangingPunct="1">
              <a:lnSpc>
                <a:spcPct val="100000"/>
              </a:lnSpc>
              <a:spcBef>
                <a:spcPts val="600"/>
              </a:spcBef>
              <a:spcAft>
                <a:spcPts val="0"/>
              </a:spcAft>
              <a:buClr>
                <a:schemeClr val="accent2"/>
              </a:buClr>
              <a:buSzPct val="85000"/>
              <a:tabLst/>
              <a:defRPr/>
            </a:pPr>
            <a:r>
              <a:rPr lang="en-US" sz="2400" dirty="0" smtClean="0">
                <a:solidFill>
                  <a:schemeClr val="bg1">
                    <a:lumMod val="95000"/>
                    <a:lumOff val="5000"/>
                  </a:schemeClr>
                </a:solidFill>
              </a:rPr>
              <a:t>“</a:t>
            </a:r>
            <a:r>
              <a:rPr lang="fr-FR" sz="2400" dirty="0" smtClean="0">
                <a:solidFill>
                  <a:schemeClr val="bg1">
                    <a:lumMod val="95000"/>
                    <a:lumOff val="5000"/>
                  </a:schemeClr>
                </a:solidFill>
              </a:rPr>
              <a:t>La science et l'art d'acquérir des informations sur un objet, sans entrer en contact avec elle, en télédétection et en enregistrant l’énergie réfléchie ou émise et de traiter, analyser et appliquer cette information.</a:t>
            </a:r>
            <a:r>
              <a:rPr lang="en-US" sz="2400" dirty="0" smtClean="0">
                <a:solidFill>
                  <a:schemeClr val="bg1">
                    <a:lumMod val="95000"/>
                    <a:lumOff val="5000"/>
                  </a:schemeClr>
                </a:solidFill>
              </a:rPr>
              <a:t>”</a:t>
            </a:r>
            <a:endParaRPr kumimoji="0" lang="en-GB" sz="2300" b="0" i="0" u="none" strike="noStrike" kern="1200" cap="none" spc="0" normalizeH="0" noProof="0" dirty="0" smtClean="0">
              <a:ln>
                <a:noFill/>
              </a:ln>
              <a:solidFill>
                <a:schemeClr val="bg1">
                  <a:lumMod val="95000"/>
                  <a:lumOff val="5000"/>
                </a:schemeClr>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0" y="304800"/>
            <a:ext cx="9144000" cy="1219200"/>
          </a:xfrm>
          <a:prstGeom prst="rect">
            <a:avLst/>
          </a:prstGeom>
          <a:noFill/>
        </p:spPr>
        <p:txBody>
          <a:bodyPr lIns="92075" tIns="46038" rIns="92075" bIns="46038"/>
          <a:lstStyle/>
          <a:p>
            <a:pPr lvl="0" algn="ctr">
              <a:spcBef>
                <a:spcPct val="0"/>
              </a:spcBef>
              <a:defRPr/>
            </a:pPr>
            <a:r>
              <a:rPr kumimoji="0" lang="en-GB" sz="3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Comment </a:t>
            </a:r>
            <a:r>
              <a:rPr kumimoji="0" lang="fr-FR" sz="3200" b="1" i="0" u="none" strike="noStrike" kern="1200" cap="none" spc="-100" normalizeH="0" baseline="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Fonctionne</a:t>
            </a:r>
            <a:r>
              <a:rPr kumimoji="0" lang="en-GB" sz="3200" b="1" i="0" u="none" strike="noStrike" kern="1200" cap="none" spc="-100" normalizeH="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 La </a:t>
            </a:r>
            <a:r>
              <a:rPr kumimoji="0" lang="fr-FR" sz="3200" b="1" i="0" u="none" strike="noStrike" kern="1200" cap="none" spc="-100" normalizeH="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Télédétection</a:t>
            </a:r>
            <a:r>
              <a:rPr kumimoji="0" lang="en-GB" sz="3200" b="1" i="0" u="none" strike="noStrike" kern="1200" cap="none" spc="-100" normalizeH="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a:t>
            </a:r>
            <a:endParaRPr kumimoji="0" lang="en-GB" sz="32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endParaRPr>
          </a:p>
        </p:txBody>
      </p:sp>
      <p:grpSp>
        <p:nvGrpSpPr>
          <p:cNvPr id="6" name="Group 5"/>
          <p:cNvGrpSpPr/>
          <p:nvPr/>
        </p:nvGrpSpPr>
        <p:grpSpPr>
          <a:xfrm>
            <a:off x="152400" y="990600"/>
            <a:ext cx="8610600" cy="5638800"/>
            <a:chOff x="152400" y="609600"/>
            <a:chExt cx="8610600" cy="5638800"/>
          </a:xfrm>
        </p:grpSpPr>
        <p:pic>
          <p:nvPicPr>
            <p:cNvPr id="7" name="Picture 2"/>
            <p:cNvPicPr>
              <a:picLocks noChangeAspect="1" noChangeArrowheads="1"/>
            </p:cNvPicPr>
            <p:nvPr/>
          </p:nvPicPr>
          <p:blipFill>
            <a:blip r:embed="rId2" cstate="print"/>
            <a:srcRect r="35455" b="76042"/>
            <a:stretch>
              <a:fillRect/>
            </a:stretch>
          </p:blipFill>
          <p:spPr bwMode="auto">
            <a:xfrm>
              <a:off x="381000" y="609600"/>
              <a:ext cx="8305800" cy="5638800"/>
            </a:xfrm>
            <a:prstGeom prst="rect">
              <a:avLst/>
            </a:prstGeom>
            <a:noFill/>
            <a:ln w="9525">
              <a:noFill/>
              <a:miter lim="800000"/>
              <a:headEnd/>
              <a:tailEnd/>
            </a:ln>
          </p:spPr>
        </p:pic>
        <p:sp>
          <p:nvSpPr>
            <p:cNvPr id="8" name="TextBox 7"/>
            <p:cNvSpPr txBox="1"/>
            <p:nvPr/>
          </p:nvSpPr>
          <p:spPr>
            <a:xfrm>
              <a:off x="152400" y="2286000"/>
              <a:ext cx="1600200" cy="738664"/>
            </a:xfrm>
            <a:prstGeom prst="rect">
              <a:avLst/>
            </a:prstGeom>
            <a:noFill/>
          </p:spPr>
          <p:txBody>
            <a:bodyPr wrap="square" rtlCol="0">
              <a:spAutoFit/>
            </a:bodyPr>
            <a:lstStyle/>
            <a:p>
              <a:pPr algn="ctr"/>
              <a:r>
                <a:rPr lang="fr-FR" sz="1400" dirty="0" smtClean="0">
                  <a:solidFill>
                    <a:srgbClr val="00B050"/>
                  </a:solidFill>
                </a:rPr>
                <a:t>Système De Télédétection Passif</a:t>
              </a:r>
              <a:endParaRPr lang="fr-FR" sz="1400" dirty="0">
                <a:solidFill>
                  <a:srgbClr val="00B050"/>
                </a:solidFill>
              </a:endParaRPr>
            </a:p>
          </p:txBody>
        </p:sp>
        <p:sp>
          <p:nvSpPr>
            <p:cNvPr id="9" name="TextBox 8"/>
            <p:cNvSpPr txBox="1"/>
            <p:nvPr/>
          </p:nvSpPr>
          <p:spPr>
            <a:xfrm>
              <a:off x="152400" y="3581400"/>
              <a:ext cx="1600200" cy="738664"/>
            </a:xfrm>
            <a:prstGeom prst="rect">
              <a:avLst/>
            </a:prstGeom>
            <a:noFill/>
          </p:spPr>
          <p:txBody>
            <a:bodyPr wrap="square" rtlCol="0">
              <a:spAutoFit/>
            </a:bodyPr>
            <a:lstStyle/>
            <a:p>
              <a:pPr algn="ctr"/>
              <a:r>
                <a:rPr lang="fr-FR" sz="1400" dirty="0" smtClean="0">
                  <a:solidFill>
                    <a:srgbClr val="00B050"/>
                  </a:solidFill>
                </a:rPr>
                <a:t>Système De Télédétection Actif</a:t>
              </a:r>
              <a:endParaRPr lang="fr-FR" sz="1400" dirty="0">
                <a:solidFill>
                  <a:srgbClr val="00B050"/>
                </a:solidFill>
              </a:endParaRPr>
            </a:p>
          </p:txBody>
        </p:sp>
        <p:sp>
          <p:nvSpPr>
            <p:cNvPr id="10" name="TextBox 9"/>
            <p:cNvSpPr txBox="1"/>
            <p:nvPr/>
          </p:nvSpPr>
          <p:spPr>
            <a:xfrm>
              <a:off x="6477000" y="5181600"/>
              <a:ext cx="1752600" cy="369332"/>
            </a:xfrm>
            <a:prstGeom prst="rect">
              <a:avLst/>
            </a:prstGeom>
            <a:noFill/>
          </p:spPr>
          <p:txBody>
            <a:bodyPr wrap="square" rtlCol="0">
              <a:spAutoFit/>
            </a:bodyPr>
            <a:lstStyle/>
            <a:p>
              <a:pPr algn="ctr"/>
              <a:r>
                <a:rPr lang="fr-FR" dirty="0" smtClean="0">
                  <a:solidFill>
                    <a:srgbClr val="00B050"/>
                  </a:solidFill>
                </a:rPr>
                <a:t>L’interprétation</a:t>
              </a:r>
              <a:endParaRPr lang="fr-FR" dirty="0">
                <a:solidFill>
                  <a:srgbClr val="00B050"/>
                </a:solidFill>
              </a:endParaRPr>
            </a:p>
          </p:txBody>
        </p:sp>
        <p:sp>
          <p:nvSpPr>
            <p:cNvPr id="11" name="TextBox 10"/>
            <p:cNvSpPr txBox="1"/>
            <p:nvPr/>
          </p:nvSpPr>
          <p:spPr>
            <a:xfrm>
              <a:off x="7239000" y="3276600"/>
              <a:ext cx="1524000" cy="923330"/>
            </a:xfrm>
            <a:prstGeom prst="rect">
              <a:avLst/>
            </a:prstGeom>
            <a:noFill/>
          </p:spPr>
          <p:txBody>
            <a:bodyPr wrap="square" rtlCol="0">
              <a:spAutoFit/>
            </a:bodyPr>
            <a:lstStyle/>
            <a:p>
              <a:pPr algn="ctr"/>
              <a:r>
                <a:rPr lang="fr-FR" dirty="0" smtClean="0">
                  <a:solidFill>
                    <a:srgbClr val="00B050"/>
                  </a:solidFill>
                </a:rPr>
                <a:t>L’application du produit final</a:t>
              </a:r>
              <a:endParaRPr lang="fr-FR" dirty="0">
                <a:solidFill>
                  <a:srgbClr val="00B050"/>
                </a:solidFill>
              </a:endParaRPr>
            </a:p>
          </p:txBody>
        </p:sp>
        <p:sp>
          <p:nvSpPr>
            <p:cNvPr id="12" name="TextBox 11"/>
            <p:cNvSpPr txBox="1"/>
            <p:nvPr/>
          </p:nvSpPr>
          <p:spPr>
            <a:xfrm>
              <a:off x="6781800" y="914400"/>
              <a:ext cx="1524000" cy="923330"/>
            </a:xfrm>
            <a:prstGeom prst="rect">
              <a:avLst/>
            </a:prstGeom>
            <a:noFill/>
          </p:spPr>
          <p:txBody>
            <a:bodyPr wrap="square" rtlCol="0">
              <a:spAutoFit/>
            </a:bodyPr>
            <a:lstStyle/>
            <a:p>
              <a:pPr algn="ctr"/>
              <a:r>
                <a:rPr lang="fr-FR" dirty="0" smtClean="0">
                  <a:solidFill>
                    <a:srgbClr val="00B050"/>
                  </a:solidFill>
                </a:rPr>
                <a:t>La station qui reçoit les informations</a:t>
              </a:r>
              <a:endParaRPr lang="fr-FR" dirty="0">
                <a:solidFill>
                  <a:srgbClr val="00B050"/>
                </a:solidFill>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219200"/>
          </a:xfrm>
        </p:spPr>
        <p:txBody>
          <a:bodyPr>
            <a:normAutofit/>
          </a:bodyPr>
          <a:lstStyle/>
          <a:p>
            <a:r>
              <a:rPr lang="fr-FR" b="1" dirty="0" smtClean="0">
                <a:solidFill>
                  <a:schemeClr val="accent2">
                    <a:lumMod val="75000"/>
                  </a:schemeClr>
                </a:solidFill>
                <a:effectLst>
                  <a:outerShdw blurRad="38100" dist="38100" dir="2700000" algn="tl">
                    <a:srgbClr val="000000">
                      <a:alpha val="43137"/>
                    </a:srgbClr>
                  </a:outerShdw>
                </a:effectLst>
              </a:rPr>
              <a:t>L’application De La Télédétection</a:t>
            </a:r>
            <a:endParaRPr lang="fr-FR" b="1" dirty="0">
              <a:solidFill>
                <a:schemeClr val="accent2">
                  <a:lumMod val="75000"/>
                </a:schemeClr>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04800" y="1295400"/>
            <a:ext cx="8610600" cy="4572000"/>
          </a:xfrm>
        </p:spPr>
        <p:txBody>
          <a:bodyPr>
            <a:noAutofit/>
          </a:bodyPr>
          <a:lstStyle/>
          <a:p>
            <a:pPr marL="457200" indent="-457200"/>
            <a:r>
              <a:rPr lang="fr-FR" sz="2400" dirty="0" smtClean="0">
                <a:solidFill>
                  <a:schemeClr val="bg1">
                    <a:lumMod val="95000"/>
                    <a:lumOff val="5000"/>
                  </a:schemeClr>
                </a:solidFill>
              </a:rPr>
              <a:t>Une cartographie bien définie/l’évaluation de régénération </a:t>
            </a:r>
          </a:p>
          <a:p>
            <a:pPr marL="457200" indent="-457200"/>
            <a:r>
              <a:rPr lang="fr-FR" sz="2400" dirty="0" smtClean="0">
                <a:solidFill>
                  <a:schemeClr val="bg1">
                    <a:lumMod val="95000"/>
                    <a:lumOff val="5000"/>
                  </a:schemeClr>
                </a:solidFill>
              </a:rPr>
              <a:t>Des troubles</a:t>
            </a:r>
          </a:p>
          <a:p>
            <a:pPr marL="457200" indent="-457200"/>
            <a:r>
              <a:rPr lang="fr-FR" sz="2400" dirty="0" smtClean="0">
                <a:solidFill>
                  <a:schemeClr val="bg1">
                    <a:lumMod val="95000"/>
                    <a:lumOff val="5000"/>
                  </a:schemeClr>
                </a:solidFill>
              </a:rPr>
              <a:t>La cartographie des infrastructures/le support des opérations</a:t>
            </a:r>
          </a:p>
          <a:p>
            <a:pPr marL="457200" indent="-457200"/>
            <a:r>
              <a:rPr lang="fr-FR" sz="2400" dirty="0" smtClean="0">
                <a:solidFill>
                  <a:schemeClr val="bg1">
                    <a:lumMod val="95000"/>
                    <a:lumOff val="5000"/>
                  </a:schemeClr>
                </a:solidFill>
              </a:rPr>
              <a:t>L’ estimation de la biomasse</a:t>
            </a:r>
          </a:p>
          <a:p>
            <a:pPr marL="457200" indent="-457200"/>
            <a:r>
              <a:rPr lang="fr-FR" sz="2400" dirty="0" smtClean="0">
                <a:solidFill>
                  <a:schemeClr val="bg1">
                    <a:lumMod val="95000"/>
                    <a:lumOff val="5000"/>
                  </a:schemeClr>
                </a:solidFill>
              </a:rPr>
              <a:t>La densité de la végétation</a:t>
            </a:r>
          </a:p>
          <a:p>
            <a:pPr marL="457200" indent="-457200"/>
            <a:r>
              <a:rPr lang="fr-FR" sz="2400" dirty="0" smtClean="0">
                <a:solidFill>
                  <a:schemeClr val="bg1">
                    <a:lumMod val="95000"/>
                    <a:lumOff val="5000"/>
                  </a:schemeClr>
                </a:solidFill>
              </a:rPr>
              <a:t>L’inventaire des espèces </a:t>
            </a:r>
          </a:p>
          <a:p>
            <a:pPr marL="457200" indent="-457200"/>
            <a:r>
              <a:rPr lang="fr-FR" sz="2400" dirty="0" smtClean="0">
                <a:solidFill>
                  <a:schemeClr val="bg1">
                    <a:lumMod val="95000"/>
                    <a:lumOff val="5000"/>
                  </a:schemeClr>
                </a:solidFill>
              </a:rPr>
              <a:t>La déforestation</a:t>
            </a:r>
          </a:p>
          <a:p>
            <a:pPr marL="457200" indent="-457200"/>
            <a:r>
              <a:rPr lang="fr-FR" sz="2400" dirty="0" smtClean="0">
                <a:solidFill>
                  <a:schemeClr val="bg1">
                    <a:lumMod val="95000"/>
                    <a:lumOff val="5000"/>
                  </a:schemeClr>
                </a:solidFill>
              </a:rPr>
              <a:t>La cartographie des habitats</a:t>
            </a:r>
          </a:p>
          <a:p>
            <a:pPr marL="457200" indent="-457200"/>
            <a:r>
              <a:rPr lang="fr-FR" sz="2400" dirty="0" smtClean="0">
                <a:solidFill>
                  <a:schemeClr val="bg1">
                    <a:lumMod val="95000"/>
                    <a:lumOff val="5000"/>
                  </a:schemeClr>
                </a:solidFill>
              </a:rPr>
              <a:t>La protection des bassins hydrographique</a:t>
            </a:r>
          </a:p>
          <a:p>
            <a:pPr marL="457200" indent="-457200"/>
            <a:r>
              <a:rPr lang="fr-FR" sz="2400" dirty="0" smtClean="0">
                <a:solidFill>
                  <a:schemeClr val="bg1">
                    <a:lumMod val="95000"/>
                    <a:lumOff val="5000"/>
                  </a:schemeClr>
                </a:solidFill>
              </a:rPr>
              <a:t> la protection côtière</a:t>
            </a:r>
          </a:p>
          <a:p>
            <a:pPr marL="457200" indent="-457200"/>
            <a:r>
              <a:rPr lang="fr-FR" sz="2400" dirty="0" smtClean="0">
                <a:solidFill>
                  <a:schemeClr val="bg1">
                    <a:lumMod val="95000"/>
                    <a:lumOff val="5000"/>
                  </a:schemeClr>
                </a:solidFill>
              </a:rPr>
              <a:t>La santé et la vigueur des forêts</a:t>
            </a:r>
            <a:endParaRPr lang="fr-FR" sz="2400" dirty="0">
              <a:solidFill>
                <a:schemeClr val="bg1">
                  <a:lumMod val="95000"/>
                  <a:lumOff val="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889879"/>
            <a:ext cx="8458200" cy="3139321"/>
          </a:xfrm>
          <a:prstGeom prst="rect">
            <a:avLst/>
          </a:prstGeom>
        </p:spPr>
        <p:txBody>
          <a:bodyPr wrap="square">
            <a:spAutoFit/>
          </a:bodyPr>
          <a:lstStyle/>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MERCI DE VOTRE ATTENTION!</a:t>
            </a:r>
            <a:endParaRPr lang="en-US" sz="66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990600"/>
            <a:ext cx="8991600" cy="914400"/>
          </a:xfrm>
        </p:spPr>
        <p:txBody>
          <a:bodyPr>
            <a:normAutofit fontScale="90000"/>
          </a:bodyPr>
          <a:lstStyle/>
          <a:p>
            <a:pPr algn="ctr"/>
            <a:r>
              <a:rPr lang="fr-FR" sz="6700" b="1" dirty="0" smtClean="0">
                <a:solidFill>
                  <a:schemeClr val="accent2">
                    <a:lumMod val="75000"/>
                  </a:schemeClr>
                </a:solidFill>
              </a:rPr>
              <a:t>C</a:t>
            </a:r>
            <a:r>
              <a:rPr lang="fr-FR" b="1" dirty="0" smtClean="0">
                <a:solidFill>
                  <a:schemeClr val="accent2">
                    <a:lumMod val="75000"/>
                  </a:schemeClr>
                </a:solidFill>
              </a:rPr>
              <a:t>ARTE</a:t>
            </a:r>
            <a:r>
              <a:rPr lang="fr-FR" sz="6700" b="1" dirty="0" smtClean="0">
                <a:solidFill>
                  <a:schemeClr val="accent2">
                    <a:lumMod val="75000"/>
                  </a:schemeClr>
                </a:solidFill>
              </a:rPr>
              <a:t> </a:t>
            </a:r>
            <a:r>
              <a:rPr lang="fr-FR" b="1" dirty="0" smtClean="0">
                <a:solidFill>
                  <a:schemeClr val="accent2">
                    <a:lumMod val="75000"/>
                  </a:schemeClr>
                </a:solidFill>
              </a:rPr>
              <a:t>DE</a:t>
            </a:r>
            <a:r>
              <a:rPr lang="fr-FR" sz="6700" b="1" dirty="0" smtClean="0">
                <a:solidFill>
                  <a:schemeClr val="accent2">
                    <a:lumMod val="75000"/>
                  </a:schemeClr>
                </a:solidFill>
              </a:rPr>
              <a:t> S</a:t>
            </a:r>
            <a:r>
              <a:rPr lang="fr-FR" b="1" dirty="0" smtClean="0">
                <a:solidFill>
                  <a:schemeClr val="accent2">
                    <a:lumMod val="75000"/>
                  </a:schemeClr>
                </a:solidFill>
              </a:rPr>
              <a:t>ENSIBILITÉ</a:t>
            </a:r>
            <a:r>
              <a:rPr lang="fr-FR" sz="6700" b="1" dirty="0" smtClean="0">
                <a:solidFill>
                  <a:schemeClr val="accent2">
                    <a:lumMod val="75000"/>
                  </a:schemeClr>
                </a:solidFill>
              </a:rPr>
              <a:t> </a:t>
            </a:r>
            <a:r>
              <a:rPr lang="fr-FR" b="1" dirty="0" smtClean="0">
                <a:solidFill>
                  <a:schemeClr val="accent2">
                    <a:lumMod val="75000"/>
                  </a:schemeClr>
                </a:solidFill>
              </a:rPr>
              <a:t>ET DE </a:t>
            </a:r>
            <a:r>
              <a:rPr lang="fr-FR" sz="6700" b="1" dirty="0" smtClean="0">
                <a:solidFill>
                  <a:schemeClr val="accent2">
                    <a:lumMod val="75000"/>
                  </a:schemeClr>
                </a:solidFill>
              </a:rPr>
              <a:t>V</a:t>
            </a:r>
            <a:r>
              <a:rPr lang="fr-FR" b="1" dirty="0" smtClean="0">
                <a:solidFill>
                  <a:schemeClr val="accent2">
                    <a:lumMod val="75000"/>
                  </a:schemeClr>
                </a:solidFill>
              </a:rPr>
              <a:t>ULNÉRABILITÉ</a:t>
            </a:r>
            <a:r>
              <a:rPr lang="fr-FR" sz="6700" b="1" dirty="0" smtClean="0">
                <a:solidFill>
                  <a:schemeClr val="accent2">
                    <a:lumMod val="75000"/>
                  </a:schemeClr>
                </a:solidFill>
              </a:rPr>
              <a:t> (CS&amp;V)</a:t>
            </a:r>
            <a:endParaRPr lang="fr-FR" b="1" dirty="0">
              <a:solidFill>
                <a:schemeClr val="accent2">
                  <a:lumMod val="75000"/>
                </a:schemeClr>
              </a:solidFill>
            </a:endParaRPr>
          </a:p>
        </p:txBody>
      </p:sp>
      <p:sp>
        <p:nvSpPr>
          <p:cNvPr id="4" name="Content Placeholder 1"/>
          <p:cNvSpPr>
            <a:spLocks noGrp="1"/>
          </p:cNvSpPr>
          <p:nvPr>
            <p:ph idx="1"/>
          </p:nvPr>
        </p:nvSpPr>
        <p:spPr>
          <a:xfrm>
            <a:off x="381000" y="2286000"/>
            <a:ext cx="8534400" cy="4572000"/>
          </a:xfrm>
        </p:spPr>
        <p:txBody>
          <a:bodyPr>
            <a:noAutofit/>
          </a:bodyPr>
          <a:lstStyle/>
          <a:p>
            <a:r>
              <a:rPr lang="fr-FR" sz="2100" dirty="0" smtClean="0">
                <a:solidFill>
                  <a:schemeClr val="bg1">
                    <a:lumMod val="95000"/>
                    <a:lumOff val="5000"/>
                  </a:schemeClr>
                </a:solidFill>
              </a:rPr>
              <a:t>Un outil de planification utilisé dans des grandes régions spatiales.</a:t>
            </a:r>
          </a:p>
          <a:p>
            <a:pPr>
              <a:buNone/>
            </a:pPr>
            <a:endParaRPr lang="en-US" sz="2100" dirty="0" smtClean="0">
              <a:solidFill>
                <a:schemeClr val="bg1">
                  <a:lumMod val="95000"/>
                  <a:lumOff val="5000"/>
                </a:schemeClr>
              </a:solidFill>
            </a:endParaRPr>
          </a:p>
          <a:p>
            <a:r>
              <a:rPr lang="fr-FR" sz="2100" dirty="0" smtClean="0">
                <a:solidFill>
                  <a:schemeClr val="bg1">
                    <a:lumMod val="95000"/>
                    <a:lumOff val="5000"/>
                  </a:schemeClr>
                </a:solidFill>
              </a:rPr>
              <a:t>Une possibilité d'application au sein d'un littoral de moins de 10 km.</a:t>
            </a:r>
            <a:endParaRPr lang="en-US" sz="2100" dirty="0" smtClean="0">
              <a:solidFill>
                <a:schemeClr val="bg1">
                  <a:lumMod val="95000"/>
                  <a:lumOff val="5000"/>
                </a:schemeClr>
              </a:solidFill>
            </a:endParaRPr>
          </a:p>
          <a:p>
            <a:endParaRPr lang="en-US" sz="2100" dirty="0" smtClean="0">
              <a:solidFill>
                <a:schemeClr val="bg1">
                  <a:lumMod val="95000"/>
                  <a:lumOff val="5000"/>
                </a:schemeClr>
              </a:solidFill>
            </a:endParaRPr>
          </a:p>
          <a:p>
            <a:r>
              <a:rPr lang="fr-FR" sz="2100" dirty="0" smtClean="0">
                <a:solidFill>
                  <a:schemeClr val="bg1">
                    <a:lumMod val="95000"/>
                    <a:lumOff val="5000"/>
                  </a:schemeClr>
                </a:solidFill>
              </a:rPr>
              <a:t>La résolution spatiale est dépendante de la résolution des indicateurs utilisés et des données disponibles.</a:t>
            </a:r>
            <a:endParaRPr lang="en-US" sz="2100" dirty="0" smtClean="0">
              <a:solidFill>
                <a:schemeClr val="bg1">
                  <a:lumMod val="95000"/>
                  <a:lumOff val="5000"/>
                </a:schemeClr>
              </a:solidFill>
            </a:endParaRPr>
          </a:p>
          <a:p>
            <a:endParaRPr lang="en-US" sz="2100" dirty="0" smtClean="0">
              <a:solidFill>
                <a:schemeClr val="bg1">
                  <a:lumMod val="95000"/>
                  <a:lumOff val="5000"/>
                </a:schemeClr>
              </a:solidFill>
            </a:endParaRPr>
          </a:p>
          <a:p>
            <a:r>
              <a:rPr lang="fr-FR" sz="2100" dirty="0" smtClean="0">
                <a:solidFill>
                  <a:schemeClr val="bg1">
                    <a:lumMod val="95000"/>
                    <a:lumOff val="5000"/>
                  </a:schemeClr>
                </a:solidFill>
              </a:rPr>
              <a:t>Peut être déterminée sur la base de l'exposition d’un système </a:t>
            </a:r>
            <a:r>
              <a:rPr lang="fr-FR" sz="2100" dirty="0" smtClean="0">
                <a:solidFill>
                  <a:schemeClr val="bg1">
                    <a:lumMod val="95000"/>
                    <a:lumOff val="5000"/>
                  </a:schemeClr>
                </a:solidFill>
                <a:latin typeface="Cambria"/>
              </a:rPr>
              <a:t>à </a:t>
            </a:r>
            <a:r>
              <a:rPr lang="fr-FR" sz="2100" dirty="0" smtClean="0">
                <a:solidFill>
                  <a:schemeClr val="bg1">
                    <a:lumMod val="95000"/>
                    <a:lumOff val="5000"/>
                  </a:schemeClr>
                </a:solidFill>
              </a:rPr>
              <a:t>des changements existants/potentiels.</a:t>
            </a:r>
            <a:endParaRPr lang="en-US" sz="2100" dirty="0" smtClean="0">
              <a:solidFill>
                <a:schemeClr val="bg1">
                  <a:lumMod val="95000"/>
                  <a:lumOff val="5000"/>
                </a:schemeClr>
              </a:solidFill>
            </a:endParaRPr>
          </a:p>
          <a:p>
            <a:endParaRPr lang="en-US" sz="2100" dirty="0" smtClean="0">
              <a:solidFill>
                <a:schemeClr val="bg1">
                  <a:lumMod val="95000"/>
                  <a:lumOff val="5000"/>
                </a:schemeClr>
              </a:solidFill>
            </a:endParaRPr>
          </a:p>
          <a:p>
            <a:r>
              <a:rPr lang="fr-FR" sz="2100" dirty="0" smtClean="0">
                <a:solidFill>
                  <a:schemeClr val="bg1">
                    <a:lumMod val="95000"/>
                    <a:lumOff val="5000"/>
                  </a:schemeClr>
                </a:solidFill>
              </a:rPr>
              <a:t>Animée par la capacité d'adaptation et de résilience, ex : érosion.</a:t>
            </a:r>
            <a:endParaRPr lang="en-US" sz="2100" dirty="0" smtClean="0">
              <a:solidFill>
                <a:schemeClr val="bg1">
                  <a:lumMod val="95000"/>
                  <a:lumOff val="5000"/>
                </a:schemeClr>
              </a:solidFill>
            </a:endParaRPr>
          </a:p>
          <a:p>
            <a:pPr>
              <a:buNone/>
            </a:pPr>
            <a:endParaRPr lang="en-US" sz="2100" dirty="0" smtClean="0">
              <a:solidFill>
                <a:schemeClr val="bg1">
                  <a:lumMod val="95000"/>
                  <a:lumOff val="5000"/>
                </a:schemeClr>
              </a:solidFill>
            </a:endParaRPr>
          </a:p>
          <a:p>
            <a:endParaRPr lang="en-US" sz="2100" dirty="0" smtClean="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4294967295"/>
          </p:nvPr>
        </p:nvSpPr>
        <p:spPr>
          <a:xfrm>
            <a:off x="6553200" y="6248400"/>
            <a:ext cx="1905000" cy="457200"/>
          </a:xfrm>
          <a:prstGeom prst="rect">
            <a:avLst/>
          </a:prstGeom>
          <a:noFill/>
        </p:spPr>
        <p:txBody>
          <a:bodyPr/>
          <a:lstStyle/>
          <a:p>
            <a:fld id="{CB5EE8C4-6C7C-4AFC-A14F-DB1135A79916}" type="slidenum">
              <a:rPr lang="en-US"/>
              <a:pPr/>
              <a:t>3</a:t>
            </a:fld>
            <a:endParaRPr lang="en-US" dirty="0"/>
          </a:p>
        </p:txBody>
      </p:sp>
      <p:sp>
        <p:nvSpPr>
          <p:cNvPr id="5124" name="Rectangle 3"/>
          <p:cNvSpPr>
            <a:spLocks noGrp="1" noChangeArrowheads="1"/>
          </p:cNvSpPr>
          <p:nvPr>
            <p:ph type="body" idx="1"/>
          </p:nvPr>
        </p:nvSpPr>
        <p:spPr>
          <a:xfrm>
            <a:off x="457200" y="2514600"/>
            <a:ext cx="8229600" cy="4572000"/>
          </a:xfrm>
          <a:noFill/>
        </p:spPr>
        <p:txBody>
          <a:bodyPr lIns="92075" tIns="46038" rIns="92075" bIns="46038"/>
          <a:lstStyle/>
          <a:p>
            <a:r>
              <a:rPr lang="fr-FR" dirty="0" smtClean="0">
                <a:solidFill>
                  <a:schemeClr val="bg1">
                    <a:lumMod val="95000"/>
                    <a:lumOff val="5000"/>
                  </a:schemeClr>
                </a:solidFill>
              </a:rPr>
              <a:t>Une technologie : outils matériels &amp; logiciels</a:t>
            </a:r>
          </a:p>
          <a:p>
            <a:pPr lvl="1">
              <a:buNone/>
            </a:pPr>
            <a:endParaRPr lang="fr-FR" dirty="0" smtClean="0">
              <a:solidFill>
                <a:schemeClr val="bg1">
                  <a:lumMod val="95000"/>
                  <a:lumOff val="5000"/>
                </a:schemeClr>
              </a:solidFill>
            </a:endParaRPr>
          </a:p>
          <a:p>
            <a:r>
              <a:rPr lang="fr-FR" dirty="0" smtClean="0">
                <a:solidFill>
                  <a:schemeClr val="bg1">
                    <a:lumMod val="95000"/>
                    <a:lumOff val="5000"/>
                  </a:schemeClr>
                </a:solidFill>
              </a:rPr>
              <a:t>Une stratégie de gestion d'information</a:t>
            </a:r>
          </a:p>
          <a:p>
            <a:endParaRPr lang="fr-FR" dirty="0" smtClean="0">
              <a:solidFill>
                <a:schemeClr val="bg1">
                  <a:lumMod val="95000"/>
                  <a:lumOff val="5000"/>
                </a:schemeClr>
              </a:solidFill>
            </a:endParaRPr>
          </a:p>
          <a:p>
            <a:r>
              <a:rPr lang="fr-FR" dirty="0" smtClean="0">
                <a:solidFill>
                  <a:schemeClr val="bg1">
                    <a:lumMod val="95000"/>
                    <a:lumOff val="5000"/>
                  </a:schemeClr>
                </a:solidFill>
              </a:rPr>
              <a:t>Objectif : pour améliorer la prise de décision globale</a:t>
            </a:r>
          </a:p>
        </p:txBody>
      </p:sp>
      <p:sp>
        <p:nvSpPr>
          <p:cNvPr id="6" name="Title 2"/>
          <p:cNvSpPr>
            <a:spLocks noGrp="1"/>
          </p:cNvSpPr>
          <p:nvPr>
            <p:ph type="title"/>
          </p:nvPr>
        </p:nvSpPr>
        <p:spPr>
          <a:xfrm>
            <a:off x="304800" y="990600"/>
            <a:ext cx="8839200" cy="914400"/>
          </a:xfrm>
        </p:spPr>
        <p:txBody>
          <a:bodyPr>
            <a:normAutofit fontScale="90000"/>
          </a:bodyPr>
          <a:lstStyle/>
          <a:p>
            <a:r>
              <a:rPr lang="en-US" sz="6700" b="1" dirty="0" smtClean="0">
                <a:solidFill>
                  <a:schemeClr val="accent2">
                    <a:lumMod val="75000"/>
                  </a:schemeClr>
                </a:solidFill>
              </a:rPr>
              <a:t>S</a:t>
            </a:r>
            <a:r>
              <a:rPr lang="en-US" b="1" dirty="0" smtClean="0">
                <a:solidFill>
                  <a:schemeClr val="accent2">
                    <a:lumMod val="75000"/>
                  </a:schemeClr>
                </a:solidFill>
              </a:rPr>
              <a:t>YSTEME  D’</a:t>
            </a:r>
            <a:r>
              <a:rPr lang="en-US" sz="6700" b="1" dirty="0" smtClean="0">
                <a:solidFill>
                  <a:schemeClr val="accent2">
                    <a:lumMod val="75000"/>
                  </a:schemeClr>
                </a:solidFill>
              </a:rPr>
              <a:t>I</a:t>
            </a:r>
            <a:r>
              <a:rPr lang="en-US" b="1" dirty="0" smtClean="0">
                <a:solidFill>
                  <a:schemeClr val="accent2">
                    <a:lumMod val="75000"/>
                  </a:schemeClr>
                </a:solidFill>
              </a:rPr>
              <a:t>NFORMATION </a:t>
            </a:r>
            <a:r>
              <a:rPr lang="en-US" sz="6700" b="1" dirty="0" smtClean="0">
                <a:solidFill>
                  <a:schemeClr val="accent2">
                    <a:lumMod val="75000"/>
                  </a:schemeClr>
                </a:solidFill>
              </a:rPr>
              <a:t>G</a:t>
            </a:r>
            <a:r>
              <a:rPr lang="en-US" b="1" dirty="0" smtClean="0">
                <a:solidFill>
                  <a:schemeClr val="accent2">
                    <a:lumMod val="75000"/>
                  </a:schemeClr>
                </a:solidFill>
              </a:rPr>
              <a:t>EOGRAPHIQUE </a:t>
            </a:r>
            <a:r>
              <a:rPr lang="en-US" sz="6000" b="1" dirty="0" smtClean="0">
                <a:solidFill>
                  <a:schemeClr val="accent2">
                    <a:lumMod val="75000"/>
                  </a:schemeClr>
                </a:solidFill>
              </a:rPr>
              <a:t>(SIG)</a:t>
            </a:r>
            <a:endParaRPr lang="en-US"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4294967295"/>
          </p:nvPr>
        </p:nvSpPr>
        <p:spPr>
          <a:xfrm>
            <a:off x="6553200" y="6248400"/>
            <a:ext cx="1905000" cy="457200"/>
          </a:xfrm>
          <a:prstGeom prst="rect">
            <a:avLst/>
          </a:prstGeom>
          <a:noFill/>
        </p:spPr>
        <p:txBody>
          <a:bodyPr/>
          <a:lstStyle/>
          <a:p>
            <a:fld id="{BA2EA6AD-C8CE-46F8-813F-CFAA909EABE3}" type="slidenum">
              <a:rPr lang="en-US"/>
              <a:pPr/>
              <a:t>4</a:t>
            </a:fld>
            <a:endParaRPr lang="en-US" dirty="0"/>
          </a:p>
        </p:txBody>
      </p:sp>
      <p:sp>
        <p:nvSpPr>
          <p:cNvPr id="6147" name="Rectangle 2"/>
          <p:cNvSpPr>
            <a:spLocks noGrp="1" noChangeArrowheads="1"/>
          </p:cNvSpPr>
          <p:nvPr>
            <p:ph type="title"/>
          </p:nvPr>
        </p:nvSpPr>
        <p:spPr>
          <a:xfrm>
            <a:off x="457200" y="-76200"/>
            <a:ext cx="8229600" cy="1219200"/>
          </a:xfrm>
          <a:noFill/>
        </p:spPr>
        <p:txBody>
          <a:bodyPr lIns="92075" tIns="46038" rIns="92075" bIns="46038"/>
          <a:lstStyle/>
          <a:p>
            <a:r>
              <a:rPr lang="fr-FR" b="1" dirty="0" smtClean="0">
                <a:solidFill>
                  <a:schemeClr val="accent2">
                    <a:lumMod val="75000"/>
                  </a:schemeClr>
                </a:solidFill>
              </a:rPr>
              <a:t>SIG: une définition formelle</a:t>
            </a:r>
          </a:p>
        </p:txBody>
      </p:sp>
      <p:sp>
        <p:nvSpPr>
          <p:cNvPr id="6148" name="Rectangle 3"/>
          <p:cNvSpPr>
            <a:spLocks noGrp="1" noChangeArrowheads="1"/>
          </p:cNvSpPr>
          <p:nvPr>
            <p:ph type="body" idx="1"/>
          </p:nvPr>
        </p:nvSpPr>
        <p:spPr>
          <a:noFill/>
        </p:spPr>
        <p:txBody>
          <a:bodyPr lIns="92075" tIns="46038" rIns="92075" bIns="46038"/>
          <a:lstStyle/>
          <a:p>
            <a:pPr>
              <a:buFontTx/>
              <a:buNone/>
            </a:pPr>
            <a:r>
              <a:rPr lang="en-GB" i="1" dirty="0" smtClean="0">
                <a:solidFill>
                  <a:schemeClr val="bg1">
                    <a:lumMod val="95000"/>
                    <a:lumOff val="5000"/>
                  </a:schemeClr>
                </a:solidFill>
              </a:rPr>
              <a:t>“ </a:t>
            </a:r>
            <a:r>
              <a:rPr lang="fr-FR" i="1" dirty="0" smtClean="0">
                <a:solidFill>
                  <a:schemeClr val="bg1">
                    <a:lumMod val="95000"/>
                    <a:lumOff val="5000"/>
                  </a:schemeClr>
                </a:solidFill>
              </a:rPr>
              <a:t>Un système pour capturer, stocker, vérifier, intégrer, manipuler, analyser et afficher des données qui sont référencées dans l'espace de la terre. Ceci est normalement considéré comme impliquant une base de données informatique spatialement référencées et des logiciels d'applications appropriées »</a:t>
            </a:r>
            <a:endParaRPr lang="en-GB" i="1" dirty="0" smtClean="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p:cNvSpPr txBox="1">
            <a:spLocks/>
          </p:cNvSpPr>
          <p:nvPr/>
        </p:nvSpPr>
        <p:spPr>
          <a:xfrm>
            <a:off x="228600" y="-533400"/>
            <a:ext cx="8915400" cy="4572000"/>
          </a:xfrm>
          <a:prstGeom prst="rect">
            <a:avLst/>
          </a:prstGeom>
        </p:spPr>
        <p:txBody>
          <a:bodyPr vert="horz">
            <a:noAutofit/>
          </a:bodyPr>
          <a:lstStyle/>
          <a:p>
            <a:pPr marL="274320" marR="0" lvl="0" indent="-274320" algn="l" defTabSz="914400" rtl="0" eaLnBrk="1" fontAlgn="auto" latinLnBrk="0" hangingPunct="1">
              <a:lnSpc>
                <a:spcPct val="100000"/>
              </a:lnSpc>
              <a:spcBef>
                <a:spcPts val="600"/>
              </a:spcBef>
              <a:spcAft>
                <a:spcPts val="0"/>
              </a:spcAft>
              <a:buClr>
                <a:schemeClr val="accent2"/>
              </a:buClr>
              <a:buSzPct val="85000"/>
              <a:buFont typeface="Wingdings 2"/>
              <a:buNone/>
              <a:tabLst/>
              <a:defRPr/>
            </a:pPr>
            <a:endParaRPr kumimoji="0" lang="fr-FR"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393700" indent="-393700">
              <a:spcBef>
                <a:spcPts val="600"/>
              </a:spcBef>
              <a:buClr>
                <a:schemeClr val="accent2"/>
              </a:buClr>
              <a:buSzPct val="85000"/>
              <a:defRPr/>
            </a:pPr>
            <a:r>
              <a:rPr lang="fr-FR" sz="5400" dirty="0" smtClean="0">
                <a:solidFill>
                  <a:schemeClr val="bg1">
                    <a:lumMod val="95000"/>
                    <a:lumOff val="5000"/>
                  </a:schemeClr>
                </a:solidFill>
              </a:rPr>
              <a:t>S</a:t>
            </a:r>
            <a:r>
              <a:rPr lang="fr-FR" sz="2800" dirty="0" smtClean="0">
                <a:solidFill>
                  <a:schemeClr val="bg1">
                    <a:lumMod val="95000"/>
                    <a:lumOff val="5000"/>
                  </a:schemeClr>
                </a:solidFill>
              </a:rPr>
              <a:t>:</a:t>
            </a:r>
            <a:r>
              <a:rPr lang="fr-FR" sz="6000" dirty="0" smtClean="0">
                <a:solidFill>
                  <a:schemeClr val="bg1">
                    <a:lumMod val="95000"/>
                    <a:lumOff val="5000"/>
                  </a:schemeClr>
                </a:solidFill>
              </a:rPr>
              <a:t> </a:t>
            </a:r>
            <a:r>
              <a:rPr lang="fr-FR" sz="2800" b="1" i="1" dirty="0" smtClean="0">
                <a:solidFill>
                  <a:schemeClr val="bg1">
                    <a:lumMod val="95000"/>
                    <a:lumOff val="5000"/>
                  </a:schemeClr>
                </a:solidFill>
              </a:rPr>
              <a:t>Système</a:t>
            </a:r>
            <a:r>
              <a:rPr lang="fr-FR" sz="2800" dirty="0" smtClean="0">
                <a:solidFill>
                  <a:schemeClr val="bg1">
                    <a:lumMod val="95000"/>
                    <a:lumOff val="5000"/>
                  </a:schemeClr>
                </a:solidFill>
              </a:rPr>
              <a:t> – une partie est invisible pour les utilisateurs, mais c'est cette partie qui permet d'analyser l’ensemble de la carte et les attributs. </a:t>
            </a:r>
          </a:p>
          <a:p>
            <a:pPr marL="393700" indent="-393700">
              <a:spcBef>
                <a:spcPts val="600"/>
              </a:spcBef>
              <a:buClr>
                <a:schemeClr val="accent2"/>
              </a:buClr>
              <a:buSzPct val="85000"/>
              <a:defRPr/>
            </a:pPr>
            <a:r>
              <a:rPr lang="fr-FR" sz="5400" dirty="0" smtClean="0">
                <a:solidFill>
                  <a:schemeClr val="bg1">
                    <a:lumMod val="95000"/>
                    <a:lumOff val="5000"/>
                  </a:schemeClr>
                </a:solidFill>
              </a:rPr>
              <a:t>I:</a:t>
            </a:r>
            <a:r>
              <a:rPr lang="fr-FR" sz="6000" dirty="0" smtClean="0">
                <a:solidFill>
                  <a:schemeClr val="bg1">
                    <a:lumMod val="95000"/>
                    <a:lumOff val="5000"/>
                  </a:schemeClr>
                </a:solidFill>
              </a:rPr>
              <a:t> </a:t>
            </a:r>
            <a:r>
              <a:rPr lang="fr-FR" sz="2800" b="1" i="1" dirty="0" smtClean="0">
                <a:solidFill>
                  <a:schemeClr val="bg1">
                    <a:lumMod val="95000"/>
                    <a:lumOff val="5000"/>
                  </a:schemeClr>
                </a:solidFill>
              </a:rPr>
              <a:t>Information </a:t>
            </a:r>
            <a:r>
              <a:rPr lang="fr-FR" sz="2800" dirty="0" smtClean="0">
                <a:solidFill>
                  <a:schemeClr val="bg1">
                    <a:lumMod val="95000"/>
                    <a:lumOff val="5000"/>
                  </a:schemeClr>
                </a:solidFill>
              </a:rPr>
              <a:t>ou la base de données comprenant des attributs derrière chaque caractéristique de la carte. Ex: la magnitude d'un tremblement de terre.</a:t>
            </a:r>
          </a:p>
          <a:p>
            <a:pPr marL="393700" lvl="0" indent="-393700">
              <a:spcBef>
                <a:spcPts val="600"/>
              </a:spcBef>
              <a:buClr>
                <a:schemeClr val="accent2"/>
              </a:buClr>
              <a:buSzPct val="85000"/>
              <a:defRPr/>
            </a:pPr>
            <a:r>
              <a:rPr kumimoji="0" lang="fr-FR" sz="54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G</a:t>
            </a:r>
            <a:r>
              <a:rPr kumimoji="0" lang="fr-FR"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a:t>
            </a:r>
            <a:r>
              <a:rPr kumimoji="0" lang="fr-FR" sz="3200" b="0" i="0" u="none" strike="noStrike" kern="1200" cap="none" spc="0" normalizeH="0" noProof="0" dirty="0" smtClean="0">
                <a:ln>
                  <a:noFill/>
                </a:ln>
                <a:solidFill>
                  <a:schemeClr val="bg1">
                    <a:lumMod val="95000"/>
                    <a:lumOff val="5000"/>
                  </a:schemeClr>
                </a:solidFill>
                <a:effectLst/>
                <a:uLnTx/>
                <a:uFillTx/>
                <a:latin typeface="+mn-lt"/>
                <a:ea typeface="+mn-ea"/>
                <a:cs typeface="+mn-cs"/>
              </a:rPr>
              <a:t> </a:t>
            </a:r>
            <a:r>
              <a:rPr kumimoji="0" lang="fr-FR" sz="2800" b="1" i="1"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Géographique</a:t>
            </a:r>
            <a:r>
              <a:rPr kumimoji="0" lang="fr-FR" sz="2800" b="0" i="1"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t>
            </a:r>
            <a:r>
              <a:rPr lang="fr-FR" sz="2800" dirty="0" smtClean="0">
                <a:solidFill>
                  <a:schemeClr val="bg1">
                    <a:lumMod val="95000"/>
                    <a:lumOff val="5000"/>
                  </a:schemeClr>
                </a:solidFill>
              </a:rPr>
              <a:t>peut être une </a:t>
            </a:r>
            <a:r>
              <a:rPr kumimoji="0" lang="fr-FR" sz="2800" b="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carte, une représentation de 3 D de la surface de la terre ou une image. </a:t>
            </a:r>
            <a:r>
              <a:rPr kumimoji="0" lang="fr-FR"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t/>
            </a:r>
            <a:br>
              <a:rPr kumimoji="0" lang="fr-FR"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rPr>
            </a:br>
            <a:endParaRPr kumimoji="0" lang="fr-FR" sz="32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a:p>
            <a:pPr marL="393700" marR="0" lvl="0" indent="-393700" algn="l" defTabSz="914400" rtl="0" eaLnBrk="1" fontAlgn="auto" latinLnBrk="0" hangingPunct="1">
              <a:lnSpc>
                <a:spcPct val="100000"/>
              </a:lnSpc>
              <a:spcBef>
                <a:spcPts val="600"/>
              </a:spcBef>
              <a:spcAft>
                <a:spcPts val="0"/>
              </a:spcAft>
              <a:buClr>
                <a:schemeClr val="accent2"/>
              </a:buClr>
              <a:buSzPct val="85000"/>
              <a:buFont typeface="Wingdings 2"/>
              <a:buNone/>
              <a:tabLst/>
              <a:defRPr/>
            </a:pPr>
            <a:endParaRPr kumimoji="0" lang="fr-FR" sz="2800" b="0" i="0" u="none" strike="noStrike" kern="1200" cap="none" spc="0" normalizeH="0" baseline="0" noProof="0" dirty="0" smtClean="0">
              <a:ln>
                <a:noFill/>
              </a:ln>
              <a:solidFill>
                <a:schemeClr val="bg1">
                  <a:lumMod val="95000"/>
                  <a:lumOff val="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body" idx="1"/>
          </p:nvPr>
        </p:nvSpPr>
        <p:spPr>
          <a:xfrm>
            <a:off x="381000" y="304800"/>
            <a:ext cx="8458200" cy="4419600"/>
          </a:xfrm>
        </p:spPr>
        <p:txBody>
          <a:bodyPr>
            <a:normAutofit/>
          </a:bodyPr>
          <a:lstStyle/>
          <a:p>
            <a:pPr>
              <a:buFontTx/>
              <a:buNone/>
            </a:pPr>
            <a:r>
              <a:rPr lang="en-US" dirty="0" smtClean="0">
                <a:solidFill>
                  <a:schemeClr val="bg1">
                    <a:lumMod val="95000"/>
                    <a:lumOff val="5000"/>
                  </a:schemeClr>
                </a:solidFill>
              </a:rPr>
              <a:t>La definition du SIG</a:t>
            </a:r>
          </a:p>
          <a:p>
            <a:pPr>
              <a:buFontTx/>
              <a:buNone/>
            </a:pPr>
            <a:endParaRPr lang="en-US" sz="2200" dirty="0" smtClean="0">
              <a:solidFill>
                <a:schemeClr val="bg1">
                  <a:lumMod val="95000"/>
                  <a:lumOff val="5000"/>
                </a:schemeClr>
              </a:solidFill>
            </a:endParaRPr>
          </a:p>
          <a:p>
            <a:pPr>
              <a:buFontTx/>
              <a:buNone/>
            </a:pPr>
            <a:r>
              <a:rPr lang="en-US" sz="2500" dirty="0" smtClean="0">
                <a:solidFill>
                  <a:schemeClr val="bg1">
                    <a:lumMod val="95000"/>
                    <a:lumOff val="5000"/>
                  </a:schemeClr>
                </a:solidFill>
              </a:rPr>
              <a:t>“…  </a:t>
            </a:r>
            <a:r>
              <a:rPr lang="fr-FR" sz="2500" dirty="0" smtClean="0">
                <a:solidFill>
                  <a:schemeClr val="bg1">
                    <a:lumMod val="95000"/>
                    <a:lumOff val="5000"/>
                  </a:schemeClr>
                </a:solidFill>
              </a:rPr>
              <a:t>un cas particulier du système d'information où la base de données est constituée des  caractéristiques d'observation spatialement distribué , des activités ou des événements qui peuvent être définis dans l'espace comme des points, des lignes ou une région. Un système d'information géographique manipule les données sur ces points, ces lignes et ces régions pour récupérer les données des requêtes </a:t>
            </a:r>
            <a:r>
              <a:rPr lang="fr-FR" sz="2500" i="1" dirty="0" smtClean="0">
                <a:solidFill>
                  <a:schemeClr val="bg1">
                    <a:lumMod val="95000"/>
                    <a:lumOff val="5000"/>
                  </a:schemeClr>
                </a:solidFill>
              </a:rPr>
              <a:t>ad hoc </a:t>
            </a:r>
            <a:r>
              <a:rPr lang="fr-FR" sz="2500" dirty="0" smtClean="0">
                <a:solidFill>
                  <a:schemeClr val="bg1">
                    <a:lumMod val="95000"/>
                    <a:lumOff val="5000"/>
                  </a:schemeClr>
                </a:solidFill>
              </a:rPr>
              <a:t>et des analyses</a:t>
            </a:r>
            <a:r>
              <a:rPr lang="en-US" sz="2500" dirty="0" smtClean="0">
                <a:solidFill>
                  <a:schemeClr val="bg1">
                    <a:lumMod val="95000"/>
                    <a:lumOff val="5000"/>
                  </a:schemeClr>
                </a:solidFill>
              </a:rPr>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4294967295"/>
          </p:nvPr>
        </p:nvSpPr>
        <p:spPr>
          <a:xfrm>
            <a:off x="6553200" y="6248400"/>
            <a:ext cx="1905000" cy="457200"/>
          </a:xfrm>
          <a:prstGeom prst="rect">
            <a:avLst/>
          </a:prstGeom>
          <a:noFill/>
        </p:spPr>
        <p:txBody>
          <a:bodyPr/>
          <a:lstStyle/>
          <a:p>
            <a:fld id="{E4FCAC23-EFED-43C6-BA0E-904AF57D937B}" type="slidenum">
              <a:rPr lang="en-US"/>
              <a:pPr/>
              <a:t>7</a:t>
            </a:fld>
            <a:endParaRPr lang="en-US" dirty="0"/>
          </a:p>
        </p:txBody>
      </p:sp>
      <p:sp>
        <p:nvSpPr>
          <p:cNvPr id="8195" name="Rectangle 2"/>
          <p:cNvSpPr>
            <a:spLocks noGrp="1" noChangeArrowheads="1"/>
          </p:cNvSpPr>
          <p:nvPr>
            <p:ph type="title"/>
          </p:nvPr>
        </p:nvSpPr>
        <p:spPr>
          <a:noFill/>
        </p:spPr>
        <p:txBody>
          <a:bodyPr lIns="92075" tIns="46038" rIns="92075" bIns="46038"/>
          <a:lstStyle/>
          <a:p>
            <a:r>
              <a:rPr lang="fr-FR" b="1" dirty="0" smtClean="0">
                <a:solidFill>
                  <a:schemeClr val="accent2">
                    <a:lumMod val="75000"/>
                  </a:schemeClr>
                </a:solidFill>
              </a:rPr>
              <a:t>Pourquoi le GIS est unique</a:t>
            </a:r>
            <a:r>
              <a:rPr lang="en-GB" b="1" dirty="0" smtClean="0">
                <a:solidFill>
                  <a:schemeClr val="accent2">
                    <a:lumMod val="75000"/>
                  </a:schemeClr>
                </a:solidFill>
              </a:rPr>
              <a:t>?</a:t>
            </a:r>
          </a:p>
        </p:txBody>
      </p:sp>
      <p:sp>
        <p:nvSpPr>
          <p:cNvPr id="8196" name="Rectangle 3"/>
          <p:cNvSpPr>
            <a:spLocks noGrp="1" noChangeArrowheads="1"/>
          </p:cNvSpPr>
          <p:nvPr>
            <p:ph type="body" idx="1"/>
          </p:nvPr>
        </p:nvSpPr>
        <p:spPr>
          <a:noFill/>
        </p:spPr>
        <p:txBody>
          <a:bodyPr lIns="92075" tIns="46038" rIns="92075" bIns="46038"/>
          <a:lstStyle/>
          <a:p>
            <a:endParaRPr lang="fr-FR" dirty="0" smtClean="0">
              <a:solidFill>
                <a:schemeClr val="bg1">
                  <a:lumMod val="95000"/>
                  <a:lumOff val="5000"/>
                </a:schemeClr>
              </a:solidFill>
            </a:endParaRPr>
          </a:p>
          <a:p>
            <a:r>
              <a:rPr lang="fr-FR" dirty="0" smtClean="0">
                <a:solidFill>
                  <a:schemeClr val="bg1">
                    <a:lumMod val="95000"/>
                    <a:lumOff val="5000"/>
                  </a:schemeClr>
                </a:solidFill>
              </a:rPr>
              <a:t>SIG manipule les informations SPATIALES</a:t>
            </a:r>
          </a:p>
          <a:p>
            <a:pPr lvl="1"/>
            <a:r>
              <a:rPr lang="fr-FR" dirty="0" smtClean="0">
                <a:solidFill>
                  <a:schemeClr val="bg1">
                    <a:lumMod val="95000"/>
                    <a:lumOff val="5000"/>
                  </a:schemeClr>
                </a:solidFill>
              </a:rPr>
              <a:t>Les informations sont en terme de leurs localisations et espace</a:t>
            </a:r>
          </a:p>
          <a:p>
            <a:endParaRPr lang="fr-FR" dirty="0" smtClean="0">
              <a:solidFill>
                <a:schemeClr val="bg1">
                  <a:lumMod val="95000"/>
                  <a:lumOff val="5000"/>
                </a:schemeClr>
              </a:solidFill>
            </a:endParaRPr>
          </a:p>
          <a:p>
            <a:r>
              <a:rPr lang="fr-FR" dirty="0" smtClean="0">
                <a:solidFill>
                  <a:schemeClr val="bg1">
                    <a:lumMod val="95000"/>
                    <a:lumOff val="5000"/>
                  </a:schemeClr>
                </a:solidFill>
              </a:rPr>
              <a:t>Le SIG GIS établit des liens entre les activités basées sur la proximité spatiale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4"/>
          <p:cNvSpPr>
            <a:spLocks noGrp="1"/>
          </p:cNvSpPr>
          <p:nvPr>
            <p:ph type="sldNum" sz="quarter" idx="12"/>
          </p:nvPr>
        </p:nvSpPr>
        <p:spPr>
          <a:noFill/>
        </p:spPr>
        <p:txBody>
          <a:bodyPr/>
          <a:lstStyle/>
          <a:p>
            <a:fld id="{324FF9D8-DA92-404C-A81F-04CC23D25EC3}" type="slidenum">
              <a:rPr lang="en-US">
                <a:solidFill>
                  <a:schemeClr val="accent1">
                    <a:lumMod val="75000"/>
                  </a:schemeClr>
                </a:solidFill>
                <a:latin typeface="+mj-lt"/>
              </a:rPr>
              <a:pPr/>
              <a:t>8</a:t>
            </a:fld>
            <a:endParaRPr lang="en-US" dirty="0">
              <a:solidFill>
                <a:schemeClr val="accent1">
                  <a:lumMod val="75000"/>
                </a:schemeClr>
              </a:solidFill>
              <a:latin typeface="+mj-lt"/>
            </a:endParaRPr>
          </a:p>
        </p:txBody>
      </p:sp>
      <p:sp>
        <p:nvSpPr>
          <p:cNvPr id="12291" name="Rectangle 2"/>
          <p:cNvSpPr>
            <a:spLocks noGrp="1" noChangeArrowheads="1"/>
          </p:cNvSpPr>
          <p:nvPr>
            <p:ph type="title"/>
          </p:nvPr>
        </p:nvSpPr>
        <p:spPr>
          <a:xfrm>
            <a:off x="457200" y="-228600"/>
            <a:ext cx="8229600" cy="1219200"/>
          </a:xfrm>
          <a:noFill/>
        </p:spPr>
        <p:txBody>
          <a:bodyPr lIns="92075" tIns="46038" rIns="92075" bIns="46038">
            <a:normAutofit/>
          </a:bodyPr>
          <a:lstStyle/>
          <a:p>
            <a:r>
              <a:rPr lang="en-GB" b="1" dirty="0" smtClean="0">
                <a:solidFill>
                  <a:schemeClr val="accent2">
                    <a:lumMod val="75000"/>
                  </a:schemeClr>
                </a:solidFill>
              </a:rPr>
              <a:t>Les </a:t>
            </a:r>
            <a:r>
              <a:rPr lang="fr-FR" b="1" dirty="0" smtClean="0">
                <a:solidFill>
                  <a:schemeClr val="accent2">
                    <a:lumMod val="75000"/>
                  </a:schemeClr>
                </a:solidFill>
              </a:rPr>
              <a:t>composants</a:t>
            </a:r>
            <a:r>
              <a:rPr lang="en-GB" b="1" dirty="0" smtClean="0">
                <a:solidFill>
                  <a:schemeClr val="accent2">
                    <a:lumMod val="75000"/>
                  </a:schemeClr>
                </a:solidFill>
              </a:rPr>
              <a:t> du SIG</a:t>
            </a:r>
          </a:p>
        </p:txBody>
      </p:sp>
      <p:sp>
        <p:nvSpPr>
          <p:cNvPr id="12292" name="Rectangle 3"/>
          <p:cNvSpPr>
            <a:spLocks noChangeArrowheads="1"/>
          </p:cNvSpPr>
          <p:nvPr/>
        </p:nvSpPr>
        <p:spPr bwMode="auto">
          <a:xfrm>
            <a:off x="5075238" y="5237163"/>
            <a:ext cx="3001962" cy="706437"/>
          </a:xfrm>
          <a:prstGeom prst="rect">
            <a:avLst/>
          </a:prstGeom>
          <a:noFill/>
          <a:ln w="9525">
            <a:noFill/>
            <a:miter lim="800000"/>
            <a:headEnd/>
            <a:tailEnd/>
          </a:ln>
        </p:spPr>
        <p:txBody>
          <a:bodyPr wrap="none" lIns="19050" tIns="26988" rIns="19050" bIns="26988"/>
          <a:lstStyle/>
          <a:p>
            <a:pPr algn="ctr">
              <a:lnSpc>
                <a:spcPts val="2800"/>
              </a:lnSpc>
              <a:tabLst>
                <a:tab pos="355600" algn="l"/>
                <a:tab pos="711200" algn="l"/>
                <a:tab pos="1079500" algn="l"/>
              </a:tabLst>
            </a:pPr>
            <a:r>
              <a:rPr lang="fr-FR" dirty="0" smtClean="0">
                <a:solidFill>
                  <a:schemeClr val="accent1">
                    <a:lumMod val="75000"/>
                  </a:schemeClr>
                </a:solidFill>
                <a:latin typeface="+mj-lt"/>
              </a:rPr>
              <a:t>Des applications spécifiques/</a:t>
            </a:r>
          </a:p>
          <a:p>
            <a:pPr algn="ctr">
              <a:lnSpc>
                <a:spcPts val="2800"/>
              </a:lnSpc>
              <a:tabLst>
                <a:tab pos="355600" algn="l"/>
                <a:tab pos="711200" algn="l"/>
                <a:tab pos="1079500" algn="l"/>
              </a:tabLst>
            </a:pPr>
            <a:r>
              <a:rPr lang="fr-FR" dirty="0" smtClean="0">
                <a:solidFill>
                  <a:schemeClr val="accent1">
                    <a:lumMod val="75000"/>
                  </a:schemeClr>
                </a:solidFill>
                <a:latin typeface="+mj-lt"/>
              </a:rPr>
              <a:t>Objectifs de prise de décision</a:t>
            </a:r>
            <a:endParaRPr lang="en-GB" dirty="0">
              <a:solidFill>
                <a:schemeClr val="accent1">
                  <a:lumMod val="75000"/>
                </a:schemeClr>
              </a:solidFill>
              <a:latin typeface="+mj-lt"/>
            </a:endParaRPr>
          </a:p>
        </p:txBody>
      </p:sp>
      <p:sp>
        <p:nvSpPr>
          <p:cNvPr id="14342" name="Rectangle 6"/>
          <p:cNvSpPr>
            <a:spLocks noChangeArrowheads="1"/>
          </p:cNvSpPr>
          <p:nvPr/>
        </p:nvSpPr>
        <p:spPr bwMode="auto">
          <a:xfrm>
            <a:off x="5715000" y="3276600"/>
            <a:ext cx="1025525" cy="1854200"/>
          </a:xfrm>
          <a:prstGeom prst="rect">
            <a:avLst/>
          </a:prstGeom>
          <a:noFill/>
          <a:ln w="9525">
            <a:noFill/>
            <a:miter lim="800000"/>
            <a:headEnd/>
            <a:tailEnd/>
          </a:ln>
          <a:effectLst/>
        </p:spPr>
        <p:txBody>
          <a:bodyPr wrap="none" lIns="19050" tIns="26988" rIns="19050" bIns="26988"/>
          <a:lstStyle/>
          <a:p>
            <a:pPr>
              <a:lnSpc>
                <a:spcPts val="17700"/>
              </a:lnSpc>
              <a:tabLst>
                <a:tab pos="355600" algn="l"/>
                <a:tab pos="711200" algn="l"/>
                <a:tab pos="1079500" algn="l"/>
              </a:tabLst>
              <a:defRPr/>
            </a:pPr>
            <a:r>
              <a:rPr lang="en-GB" sz="13800" dirty="0">
                <a:solidFill>
                  <a:schemeClr val="accent1">
                    <a:lumMod val="75000"/>
                  </a:schemeClr>
                </a:solidFill>
                <a:effectLst>
                  <a:outerShdw blurRad="38100" dist="38100" dir="2700000" algn="tl">
                    <a:srgbClr val="C0C0C0"/>
                  </a:outerShdw>
                </a:effectLst>
                <a:latin typeface="+mj-lt"/>
              </a:rPr>
              <a:t>?</a:t>
            </a:r>
          </a:p>
        </p:txBody>
      </p:sp>
      <p:sp>
        <p:nvSpPr>
          <p:cNvPr id="12301" name="Rectangle 12"/>
          <p:cNvSpPr>
            <a:spLocks noChangeArrowheads="1"/>
          </p:cNvSpPr>
          <p:nvPr/>
        </p:nvSpPr>
        <p:spPr bwMode="auto">
          <a:xfrm>
            <a:off x="1600200" y="2139950"/>
            <a:ext cx="2247901" cy="706438"/>
          </a:xfrm>
          <a:prstGeom prst="rect">
            <a:avLst/>
          </a:prstGeom>
          <a:noFill/>
          <a:ln w="9525">
            <a:noFill/>
            <a:miter lim="800000"/>
            <a:headEnd/>
            <a:tailEnd/>
          </a:ln>
        </p:spPr>
        <p:txBody>
          <a:bodyPr wrap="none" lIns="19050" tIns="26988" rIns="19050" bIns="26988"/>
          <a:lstStyle/>
          <a:p>
            <a:pPr algn="r">
              <a:lnSpc>
                <a:spcPts val="2800"/>
              </a:lnSpc>
              <a:tabLst>
                <a:tab pos="355600" algn="l"/>
                <a:tab pos="711200" algn="l"/>
                <a:tab pos="1079500" algn="l"/>
              </a:tabLst>
            </a:pPr>
            <a:r>
              <a:rPr lang="fr-FR" dirty="0" smtClean="0">
                <a:solidFill>
                  <a:schemeClr val="accent1">
                    <a:lumMod val="75000"/>
                  </a:schemeClr>
                </a:solidFill>
                <a:latin typeface="+mj-lt"/>
              </a:rPr>
              <a:t>Les Données Spatiales</a:t>
            </a:r>
            <a:endParaRPr lang="fr-FR" dirty="0">
              <a:solidFill>
                <a:schemeClr val="accent1">
                  <a:lumMod val="75000"/>
                </a:schemeClr>
              </a:solidFill>
              <a:latin typeface="+mj-lt"/>
            </a:endParaRPr>
          </a:p>
        </p:txBody>
      </p:sp>
      <p:sp>
        <p:nvSpPr>
          <p:cNvPr id="14349" name="Rectangle 13"/>
          <p:cNvSpPr>
            <a:spLocks noChangeArrowheads="1"/>
          </p:cNvSpPr>
          <p:nvPr/>
        </p:nvSpPr>
        <p:spPr bwMode="auto">
          <a:xfrm>
            <a:off x="1590675" y="5211763"/>
            <a:ext cx="2684463" cy="706437"/>
          </a:xfrm>
          <a:prstGeom prst="rect">
            <a:avLst/>
          </a:prstGeom>
          <a:noFill/>
          <a:ln w="9525">
            <a:noFill/>
            <a:miter lim="800000"/>
            <a:headEnd/>
            <a:tailEnd/>
          </a:ln>
          <a:effectLst/>
        </p:spPr>
        <p:txBody>
          <a:bodyPr wrap="none" lIns="19050" tIns="26988" rIns="19050" bIns="26988"/>
          <a:lstStyle/>
          <a:p>
            <a:pPr algn="ctr">
              <a:lnSpc>
                <a:spcPts val="2800"/>
              </a:lnSpc>
              <a:tabLst>
                <a:tab pos="355600" algn="l"/>
                <a:tab pos="711200" algn="l"/>
                <a:tab pos="1079500" algn="l"/>
              </a:tabLst>
              <a:defRPr/>
            </a:pPr>
            <a:r>
              <a:rPr lang="fr-FR" dirty="0" smtClean="0">
                <a:solidFill>
                  <a:schemeClr val="accent1">
                    <a:lumMod val="75000"/>
                  </a:schemeClr>
                </a:solidFill>
                <a:effectLst>
                  <a:outerShdw blurRad="38100" dist="38100" dir="2700000" algn="tl">
                    <a:srgbClr val="C0C0C0"/>
                  </a:outerShdw>
                </a:effectLst>
                <a:latin typeface="+mj-lt"/>
              </a:rPr>
              <a:t>Matériels informatiques/</a:t>
            </a:r>
          </a:p>
          <a:p>
            <a:pPr algn="ctr">
              <a:lnSpc>
                <a:spcPts val="2800"/>
              </a:lnSpc>
              <a:tabLst>
                <a:tab pos="355600" algn="l"/>
                <a:tab pos="711200" algn="l"/>
                <a:tab pos="1079500" algn="l"/>
              </a:tabLst>
              <a:defRPr/>
            </a:pPr>
            <a:r>
              <a:rPr lang="fr-FR" dirty="0" smtClean="0">
                <a:solidFill>
                  <a:schemeClr val="accent1">
                    <a:lumMod val="75000"/>
                  </a:schemeClr>
                </a:solidFill>
                <a:effectLst>
                  <a:outerShdw blurRad="38100" dist="38100" dir="2700000" algn="tl">
                    <a:srgbClr val="C0C0C0"/>
                  </a:outerShdw>
                </a:effectLst>
                <a:latin typeface="+mj-lt"/>
              </a:rPr>
              <a:t>Outils logiciels</a:t>
            </a:r>
            <a:endParaRPr lang="fr-FR" dirty="0">
              <a:solidFill>
                <a:schemeClr val="accent1">
                  <a:lumMod val="75000"/>
                </a:schemeClr>
              </a:solidFill>
              <a:effectLst>
                <a:outerShdw blurRad="38100" dist="38100" dir="2700000" algn="tl">
                  <a:srgbClr val="C0C0C0"/>
                </a:outerShdw>
              </a:effectLst>
              <a:latin typeface="+mj-lt"/>
            </a:endParaRPr>
          </a:p>
        </p:txBody>
      </p:sp>
      <p:pic>
        <p:nvPicPr>
          <p:cNvPr id="15" name="Picture 15"/>
          <p:cNvPicPr>
            <a:picLocks noChangeAspect="1" noChangeArrowheads="1"/>
          </p:cNvPicPr>
          <p:nvPr/>
        </p:nvPicPr>
        <p:blipFill>
          <a:blip r:embed="rId3" cstate="print"/>
          <a:srcRect/>
          <a:stretch>
            <a:fillRect/>
          </a:stretch>
        </p:blipFill>
        <p:spPr bwMode="auto">
          <a:xfrm>
            <a:off x="2038350" y="3276600"/>
            <a:ext cx="1847850" cy="1905000"/>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l="20664" t="8602" r="2583" b="5376"/>
          <a:stretch>
            <a:fillRect/>
          </a:stretch>
        </p:blipFill>
        <p:spPr bwMode="auto">
          <a:xfrm>
            <a:off x="3810000" y="1752600"/>
            <a:ext cx="1584960" cy="1219200"/>
          </a:xfrm>
          <a:prstGeom prst="ellipse">
            <a:avLst/>
          </a:prstGeom>
          <a:ln>
            <a:noFill/>
          </a:ln>
          <a:effectLst>
            <a:softEdge rad="112500"/>
          </a:effectLst>
        </p:spPr>
      </p:pic>
      <p:pic>
        <p:nvPicPr>
          <p:cNvPr id="12294" name="Picture 5"/>
          <p:cNvPicPr>
            <a:picLocks noChangeArrowheads="1"/>
          </p:cNvPicPr>
          <p:nvPr/>
        </p:nvPicPr>
        <p:blipFill>
          <a:blip r:embed="rId5" cstate="print"/>
          <a:srcRect/>
          <a:stretch>
            <a:fillRect/>
          </a:stretch>
        </p:blipFill>
        <p:spPr bwMode="auto">
          <a:xfrm>
            <a:off x="4800600" y="1752600"/>
            <a:ext cx="1127125" cy="1819275"/>
          </a:xfrm>
          <a:prstGeom prst="rect">
            <a:avLst/>
          </a:prstGeom>
          <a:noFill/>
          <a:ln w="9525">
            <a:noFill/>
            <a:miter lim="800000"/>
            <a:headEnd/>
            <a:tailEnd/>
          </a:ln>
        </p:spPr>
      </p:pic>
      <p:sp>
        <p:nvSpPr>
          <p:cNvPr id="17" name="Isosceles Triangle 16"/>
          <p:cNvSpPr/>
          <p:nvPr/>
        </p:nvSpPr>
        <p:spPr>
          <a:xfrm>
            <a:off x="3429000" y="2286000"/>
            <a:ext cx="2514600" cy="2362200"/>
          </a:xfrm>
          <a:prstGeom prst="triangle">
            <a:avLst/>
          </a:prstGeom>
          <a:noFill/>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en-US" sz="5400" dirty="0" smtClean="0">
                <a:solidFill>
                  <a:schemeClr val="accent1">
                    <a:lumMod val="75000"/>
                  </a:schemeClr>
                </a:solidFill>
                <a:latin typeface="+mj-lt"/>
              </a:rPr>
              <a:t>SIG</a:t>
            </a:r>
            <a:endParaRPr lang="en-US" sz="5400" dirty="0">
              <a:solidFill>
                <a:schemeClr val="accent1">
                  <a:lumMod val="75000"/>
                </a:schemeClr>
              </a:solidFill>
              <a:latin typeface="+mj-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l="24000" t="44457" r="19000" b="10000"/>
          <a:stretch>
            <a:fillRect/>
          </a:stretch>
        </p:blipFill>
        <p:spPr bwMode="auto">
          <a:xfrm>
            <a:off x="457200" y="381000"/>
            <a:ext cx="8229600" cy="6172200"/>
          </a:xfrm>
          <a:prstGeom prst="rect">
            <a:avLst/>
          </a:prstGeom>
          <a:noFill/>
          <a:ln w="9525">
            <a:noFill/>
            <a:miter lim="800000"/>
            <a:headEnd/>
            <a:tailEnd/>
          </a:ln>
        </p:spPr>
      </p:pic>
      <p:sp>
        <p:nvSpPr>
          <p:cNvPr id="4" name="TextBox 3"/>
          <p:cNvSpPr txBox="1"/>
          <p:nvPr/>
        </p:nvSpPr>
        <p:spPr>
          <a:xfrm>
            <a:off x="304800" y="2819400"/>
            <a:ext cx="8534400" cy="646331"/>
          </a:xfrm>
          <a:prstGeom prst="rect">
            <a:avLst/>
          </a:prstGeom>
          <a:noFill/>
        </p:spPr>
        <p:txBody>
          <a:bodyPr wrap="square" rtlCol="0">
            <a:spAutoFit/>
          </a:bodyPr>
          <a:lstStyle/>
          <a:p>
            <a:pPr algn="ctr"/>
            <a:r>
              <a:rPr lang="en-US" sz="3600" b="1" dirty="0" smtClean="0">
                <a:effectLst>
                  <a:outerShdw blurRad="38100" dist="38100" dir="2700000" algn="tl">
                    <a:srgbClr val="000000">
                      <a:alpha val="43137"/>
                    </a:srgbClr>
                  </a:outerShdw>
                </a:effectLst>
              </a:rPr>
              <a:t>SIG MAP</a:t>
            </a:r>
            <a:endParaRPr lang="en-US" sz="3600" b="1" dirty="0">
              <a:effectLst>
                <a:outerShdw blurRad="38100" dist="38100" dir="2700000" algn="tl">
                  <a:srgbClr val="000000">
                    <a:alpha val="43137"/>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736</TotalTime>
  <Words>535</Words>
  <Application>Microsoft Office PowerPoint</Application>
  <PresentationFormat>On-screen Show (4:3)</PresentationFormat>
  <Paragraphs>84</Paragraphs>
  <Slides>14</Slides>
  <Notes>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Paper</vt:lpstr>
      <vt:lpstr>Atelier De Formation Sur Les Caractéristiques Essentielles De La Planification et La Gestion Intégrée Des Zones Côtières (GIZC)</vt:lpstr>
      <vt:lpstr>CARTE DE SENSIBILITÉ ET DE VULNÉRABILITÉ (CS&amp;V)</vt:lpstr>
      <vt:lpstr>SYSTEME  D’INFORMATION GEOGRAPHIQUE (SIG)</vt:lpstr>
      <vt:lpstr>SIG: une définition formelle</vt:lpstr>
      <vt:lpstr>Slide 5</vt:lpstr>
      <vt:lpstr>Slide 6</vt:lpstr>
      <vt:lpstr>Pourquoi le GIS est unique?</vt:lpstr>
      <vt:lpstr>Les composants du SIG</vt:lpstr>
      <vt:lpstr>Slide 9</vt:lpstr>
      <vt:lpstr>Slide 10</vt:lpstr>
      <vt:lpstr>Slide 11</vt:lpstr>
      <vt:lpstr>Slide 12</vt:lpstr>
      <vt:lpstr>L’application De La Télédétection</vt:lpstr>
      <vt:lpstr>Slide 14</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dc:title>
  <dc:creator>Yashna</dc:creator>
  <cp:lastModifiedBy>Yashna</cp:lastModifiedBy>
  <cp:revision>22</cp:revision>
  <dcterms:created xsi:type="dcterms:W3CDTF">2011-10-16T15:29:09Z</dcterms:created>
  <dcterms:modified xsi:type="dcterms:W3CDTF">2012-02-02T19:51:54Z</dcterms:modified>
</cp:coreProperties>
</file>